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5" r:id="rId3"/>
    <p:sldId id="257" r:id="rId4"/>
    <p:sldId id="267" r:id="rId5"/>
    <p:sldId id="269" r:id="rId6"/>
    <p:sldId id="260" r:id="rId7"/>
    <p:sldId id="270" r:id="rId8"/>
    <p:sldId id="271" r:id="rId9"/>
    <p:sldId id="261" r:id="rId10"/>
    <p:sldId id="272" r:id="rId11"/>
    <p:sldId id="263" r:id="rId12"/>
    <p:sldId id="273"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44" autoAdjust="0"/>
    <p:restoredTop sz="94610"/>
  </p:normalViewPr>
  <p:slideViewPr>
    <p:cSldViewPr snapToGrid="0" snapToObjects="1">
      <p:cViewPr varScale="1">
        <p:scale>
          <a:sx n="58" d="100"/>
          <a:sy n="58" d="100"/>
        </p:scale>
        <p:origin x="60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350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3205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10265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1661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225417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196386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744942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68557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528804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072" y="262255"/>
            <a:ext cx="7526655" cy="2988945"/>
          </a:xfrm>
          <a:prstGeom prst="rect">
            <a:avLst/>
          </a:prstGeom>
          <a:noFill/>
          <a:ln/>
        </p:spPr>
        <p:txBody>
          <a:bodyPr wrap="square" lIns="0" tIns="0" rIns="0" bIns="0" rtlCol="0" anchor="t"/>
          <a:lstStyle/>
          <a:p>
            <a:pPr marL="0" indent="0">
              <a:lnSpc>
                <a:spcPts val="7800"/>
              </a:lnSpc>
              <a:buNone/>
            </a:pPr>
            <a:r>
              <a:rPr lang="en-US" sz="6250" b="1" kern="0" spc="-188" dirty="0">
                <a:solidFill>
                  <a:srgbClr val="000000"/>
                </a:solidFill>
                <a:latin typeface="Inter" pitchFamily="34" charset="0"/>
                <a:ea typeface="Inter" pitchFamily="34" charset="-122"/>
                <a:cs typeface="Inter" pitchFamily="34" charset="-120"/>
              </a:rPr>
              <a:t>Dự báo thời tiết bằng các thuật toán học máy</a:t>
            </a:r>
            <a:endParaRPr lang="en-US" sz="6250" dirty="0"/>
          </a:p>
        </p:txBody>
      </p:sp>
      <p:sp>
        <p:nvSpPr>
          <p:cNvPr id="4" name="Text 1"/>
          <p:cNvSpPr/>
          <p:nvPr/>
        </p:nvSpPr>
        <p:spPr>
          <a:xfrm>
            <a:off x="8424227" y="4978400"/>
            <a:ext cx="2565401" cy="1102817"/>
          </a:xfrm>
          <a:prstGeom prst="rect">
            <a:avLst/>
          </a:prstGeom>
          <a:noFill/>
          <a:ln/>
        </p:spPr>
        <p:txBody>
          <a:bodyPr wrap="square" lIns="0" tIns="0" rIns="0" bIns="0" rtlCol="0" anchor="ctr"/>
          <a:lstStyle/>
          <a:p>
            <a:pPr marL="0" indent="0" algn="ctr">
              <a:lnSpc>
                <a:spcPts val="2900"/>
              </a:lnSpc>
              <a:buNone/>
            </a:pPr>
            <a:r>
              <a:rPr lang="en-US" sz="5400" dirty="0" smtClean="0">
                <a:latin typeface="Inter" panose="020B0604020202020204" charset="0"/>
                <a:ea typeface="Inter" panose="020B0604020202020204" charset="0"/>
              </a:rPr>
              <a:t>Nhóm 8</a:t>
            </a:r>
            <a:endParaRPr lang="en-US" sz="5400" dirty="0">
              <a:latin typeface="Inter" panose="020B0604020202020204" charset="0"/>
              <a:ea typeface="Inter" panose="020B0604020202020204" charset="0"/>
            </a:endParaRPr>
          </a:p>
        </p:txBody>
      </p:sp>
      <p:sp>
        <p:nvSpPr>
          <p:cNvPr id="8" name="TextBox 7"/>
          <p:cNvSpPr txBox="1"/>
          <p:nvPr/>
        </p:nvSpPr>
        <p:spPr>
          <a:xfrm>
            <a:off x="8424227" y="6081217"/>
            <a:ext cx="3657600" cy="1569660"/>
          </a:xfrm>
          <a:prstGeom prst="rect">
            <a:avLst/>
          </a:prstGeom>
          <a:noFill/>
        </p:spPr>
        <p:txBody>
          <a:bodyPr wrap="square" rtlCol="0">
            <a:spAutoFit/>
          </a:bodyPr>
          <a:lstStyle/>
          <a:p>
            <a:r>
              <a:rPr lang="en-US" sz="2400" dirty="0" smtClean="0">
                <a:latin typeface="Inter" panose="020B0604020202020204" charset="0"/>
                <a:ea typeface="Inter" panose="020B0604020202020204" charset="0"/>
              </a:rPr>
              <a:t>Trần Đăng Hiếu</a:t>
            </a:r>
          </a:p>
          <a:p>
            <a:r>
              <a:rPr lang="en-US" sz="2400" dirty="0" smtClean="0">
                <a:latin typeface="Inter" panose="020B0604020202020204" charset="0"/>
                <a:ea typeface="Inter" panose="020B0604020202020204" charset="0"/>
              </a:rPr>
              <a:t>Nguyễn Thị Phương</a:t>
            </a:r>
          </a:p>
          <a:p>
            <a:r>
              <a:rPr lang="en-US" sz="2400" dirty="0" smtClean="0">
                <a:latin typeface="Inter" panose="020B0604020202020204" charset="0"/>
                <a:ea typeface="Inter" panose="020B0604020202020204" charset="0"/>
              </a:rPr>
              <a:t>Nguyễn Khắc Trung</a:t>
            </a:r>
          </a:p>
          <a:p>
            <a:r>
              <a:rPr lang="en-US" sz="2400" dirty="0" smtClean="0">
                <a:latin typeface="Inter" panose="020B0604020202020204" charset="0"/>
                <a:ea typeface="Inter" panose="020B0604020202020204" charset="0"/>
              </a:rPr>
              <a:t>Nguyễn Trí Duy</a:t>
            </a:r>
            <a:endParaRPr lang="en-US" sz="2400" dirty="0">
              <a:latin typeface="Inter" panose="020B0604020202020204" charset="0"/>
              <a:ea typeface="Inter"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327100" y="660559"/>
            <a:ext cx="6005274" cy="750689"/>
          </a:xfrm>
          <a:prstGeom prst="rect">
            <a:avLst/>
          </a:prstGeom>
          <a:noFill/>
          <a:ln/>
        </p:spPr>
        <p:txBody>
          <a:bodyPr wrap="none" lIns="0" tIns="0" rIns="0" bIns="0" rtlCol="0" anchor="t"/>
          <a:lstStyle/>
          <a:p>
            <a:pPr marL="0" indent="0">
              <a:lnSpc>
                <a:spcPts val="5900"/>
              </a:lnSpc>
              <a:buNone/>
            </a:pPr>
            <a:r>
              <a:rPr lang="en-US" sz="4700" b="1" kern="0" spc="-142" dirty="0" smtClean="0">
                <a:solidFill>
                  <a:srgbClr val="000000"/>
                </a:solidFill>
                <a:latin typeface="Inter" pitchFamily="34" charset="0"/>
                <a:ea typeface="Inter" pitchFamily="34" charset="-122"/>
                <a:cs typeface="Inter" pitchFamily="34" charset="-120"/>
              </a:rPr>
              <a:t>Mô </a:t>
            </a:r>
            <a:r>
              <a:rPr lang="en-US" sz="4700" b="1" kern="0" spc="-142" dirty="0">
                <a:solidFill>
                  <a:srgbClr val="000000"/>
                </a:solidFill>
                <a:latin typeface="Inter" pitchFamily="34" charset="0"/>
                <a:ea typeface="Inter" pitchFamily="34" charset="-122"/>
                <a:cs typeface="Inter" pitchFamily="34" charset="-120"/>
              </a:rPr>
              <a:t>tả bài toán</a:t>
            </a:r>
            <a:endParaRPr lang="en-US" sz="4700" dirty="0"/>
          </a:p>
        </p:txBody>
      </p:sp>
      <p:sp>
        <p:nvSpPr>
          <p:cNvPr id="4" name="Shape 1"/>
          <p:cNvSpPr/>
          <p:nvPr/>
        </p:nvSpPr>
        <p:spPr>
          <a:xfrm>
            <a:off x="6327100" y="2041684"/>
            <a:ext cx="540425" cy="540425"/>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524982" y="2131695"/>
            <a:ext cx="144542"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1</a:t>
            </a:r>
            <a:endParaRPr lang="en-US" sz="2800" dirty="0"/>
          </a:p>
        </p:txBody>
      </p:sp>
      <p:sp>
        <p:nvSpPr>
          <p:cNvPr id="6" name="Text 3"/>
          <p:cNvSpPr/>
          <p:nvPr/>
        </p:nvSpPr>
        <p:spPr>
          <a:xfrm>
            <a:off x="7107674" y="2041684"/>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Tên bài toán</a:t>
            </a:r>
            <a:endParaRPr lang="en-US" sz="2350" dirty="0"/>
          </a:p>
        </p:txBody>
      </p:sp>
      <p:sp>
        <p:nvSpPr>
          <p:cNvPr id="7" name="Text 4"/>
          <p:cNvSpPr/>
          <p:nvPr/>
        </p:nvSpPr>
        <p:spPr>
          <a:xfrm>
            <a:off x="7107674" y="2561034"/>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thời tiết.</a:t>
            </a:r>
            <a:endParaRPr lang="en-US" sz="1850" dirty="0"/>
          </a:p>
        </p:txBody>
      </p:sp>
      <p:sp>
        <p:nvSpPr>
          <p:cNvPr id="8" name="Shape 5"/>
          <p:cNvSpPr/>
          <p:nvPr/>
        </p:nvSpPr>
        <p:spPr>
          <a:xfrm>
            <a:off x="6327100" y="3455670"/>
            <a:ext cx="540425" cy="540425"/>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6489263" y="3545681"/>
            <a:ext cx="216098"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2</a:t>
            </a:r>
            <a:endParaRPr lang="en-US" sz="2800" dirty="0"/>
          </a:p>
        </p:txBody>
      </p:sp>
      <p:sp>
        <p:nvSpPr>
          <p:cNvPr id="10" name="Text 7"/>
          <p:cNvSpPr/>
          <p:nvPr/>
        </p:nvSpPr>
        <p:spPr>
          <a:xfrm>
            <a:off x="7107674" y="345567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Mục tiêu</a:t>
            </a:r>
            <a:endParaRPr lang="en-US" sz="2350" dirty="0"/>
          </a:p>
        </p:txBody>
      </p:sp>
      <p:sp>
        <p:nvSpPr>
          <p:cNvPr id="11" name="Text 8"/>
          <p:cNvSpPr/>
          <p:nvPr/>
        </p:nvSpPr>
        <p:spPr>
          <a:xfrm>
            <a:off x="7107674" y="3975021"/>
            <a:ext cx="6682026" cy="7686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tình trạng thời tiết khi nhập các thông số thời tiết như </a:t>
            </a:r>
            <a:r>
              <a:rPr lang="en-US" sz="1850" kern="0" spc="-38" dirty="0" smtClean="0">
                <a:solidFill>
                  <a:srgbClr val="272525"/>
                </a:solidFill>
                <a:latin typeface="Inter" pitchFamily="34" charset="0"/>
                <a:ea typeface="Inter" pitchFamily="34" charset="-122"/>
                <a:cs typeface="Inter" pitchFamily="34" charset="-120"/>
              </a:rPr>
              <a:t>precipitation – lượng mưa, temp – nhiệt độ, humidity – độ ẩm, wind – sức gió.</a:t>
            </a:r>
            <a:endParaRPr lang="en-US" sz="1850" dirty="0"/>
          </a:p>
        </p:txBody>
      </p:sp>
      <p:sp>
        <p:nvSpPr>
          <p:cNvPr id="12" name="Shape 9"/>
          <p:cNvSpPr/>
          <p:nvPr/>
        </p:nvSpPr>
        <p:spPr>
          <a:xfrm>
            <a:off x="6327100" y="5253990"/>
            <a:ext cx="540425" cy="540425"/>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6486406" y="5344001"/>
            <a:ext cx="221694"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3</a:t>
            </a:r>
            <a:endParaRPr lang="en-US" sz="2800" dirty="0"/>
          </a:p>
        </p:txBody>
      </p:sp>
      <p:sp>
        <p:nvSpPr>
          <p:cNvPr id="14" name="Text 11"/>
          <p:cNvSpPr/>
          <p:nvPr/>
        </p:nvSpPr>
        <p:spPr>
          <a:xfrm>
            <a:off x="7107674" y="525399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Input</a:t>
            </a:r>
            <a:endParaRPr lang="en-US" sz="2350" dirty="0"/>
          </a:p>
        </p:txBody>
      </p:sp>
      <p:sp>
        <p:nvSpPr>
          <p:cNvPr id="15" name="Text 12"/>
          <p:cNvSpPr/>
          <p:nvPr/>
        </p:nvSpPr>
        <p:spPr>
          <a:xfrm>
            <a:off x="7107674" y="5773341"/>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Thông số thời tiết (precipitation, temp, humidity, wind).</a:t>
            </a:r>
            <a:endParaRPr lang="en-US" sz="1850" dirty="0"/>
          </a:p>
        </p:txBody>
      </p:sp>
      <p:sp>
        <p:nvSpPr>
          <p:cNvPr id="16" name="Shape 13"/>
          <p:cNvSpPr/>
          <p:nvPr/>
        </p:nvSpPr>
        <p:spPr>
          <a:xfrm>
            <a:off x="6327100" y="6667976"/>
            <a:ext cx="540425" cy="54042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480929" y="6757988"/>
            <a:ext cx="232767"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4</a:t>
            </a:r>
            <a:endParaRPr lang="en-US" sz="2800" dirty="0"/>
          </a:p>
        </p:txBody>
      </p:sp>
      <p:sp>
        <p:nvSpPr>
          <p:cNvPr id="18" name="Text 15"/>
          <p:cNvSpPr/>
          <p:nvPr/>
        </p:nvSpPr>
        <p:spPr>
          <a:xfrm>
            <a:off x="7107674" y="6667976"/>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Output</a:t>
            </a:r>
            <a:endParaRPr lang="en-US" sz="2350" dirty="0"/>
          </a:p>
        </p:txBody>
      </p:sp>
      <p:sp>
        <p:nvSpPr>
          <p:cNvPr id="19" name="Text 16"/>
          <p:cNvSpPr/>
          <p:nvPr/>
        </p:nvSpPr>
        <p:spPr>
          <a:xfrm>
            <a:off x="7107673" y="7187326"/>
            <a:ext cx="7250583" cy="1042273"/>
          </a:xfrm>
          <a:prstGeom prst="rect">
            <a:avLst/>
          </a:prstGeom>
          <a:noFill/>
          <a:ln/>
        </p:spPr>
        <p:txBody>
          <a:bodyPr wrap="none" lIns="0" tIns="0" rIns="0" bIns="0" rtlCol="0" anchor="t"/>
          <a:lstStyle/>
          <a:p>
            <a:pPr marL="0" indent="0">
              <a:lnSpc>
                <a:spcPts val="3000"/>
              </a:lnSpc>
              <a:buNone/>
            </a:pPr>
            <a:endParaRPr lang="en-US" sz="1850" dirty="0"/>
          </a:p>
        </p:txBody>
      </p:sp>
      <p:sp>
        <p:nvSpPr>
          <p:cNvPr id="20" name="TextBox 19"/>
          <p:cNvSpPr txBox="1"/>
          <p:nvPr/>
        </p:nvSpPr>
        <p:spPr>
          <a:xfrm>
            <a:off x="7107673" y="7118271"/>
            <a:ext cx="6989327" cy="646331"/>
          </a:xfrm>
          <a:prstGeom prst="rect">
            <a:avLst/>
          </a:prstGeom>
          <a:noFill/>
        </p:spPr>
        <p:txBody>
          <a:bodyPr wrap="square" rtlCol="0">
            <a:spAutoFit/>
          </a:bodyPr>
          <a:lstStyle/>
          <a:p>
            <a:r>
              <a:rPr lang="en-US" dirty="0" smtClean="0">
                <a:latin typeface="Inter"/>
                <a:ea typeface="Inter"/>
              </a:rPr>
              <a:t>Thời tiết (weather: sun (nắng), rain (mưa), driz (mưa phùn), </a:t>
            </a:r>
          </a:p>
          <a:p>
            <a:r>
              <a:rPr lang="en-US" dirty="0" smtClean="0">
                <a:latin typeface="Inter"/>
                <a:ea typeface="Inter"/>
              </a:rPr>
              <a:t>snow (tuyết), fog (sương mù))</a:t>
            </a:r>
            <a:endParaRPr lang="en-US" dirty="0">
              <a:latin typeface="Inter"/>
              <a:ea typeface="Inter"/>
            </a:endParaRPr>
          </a:p>
        </p:txBody>
      </p:sp>
    </p:spTree>
    <p:extLst>
      <p:ext uri="{BB962C8B-B14F-4D97-AF65-F5344CB8AC3E}">
        <p14:creationId xmlns:p14="http://schemas.microsoft.com/office/powerpoint/2010/main" val="17951609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564" y="551140"/>
            <a:ext cx="5004435" cy="625435"/>
          </a:xfrm>
          <a:prstGeom prst="rect">
            <a:avLst/>
          </a:prstGeom>
          <a:noFill/>
          <a:ln/>
        </p:spPr>
        <p:txBody>
          <a:bodyPr wrap="none" lIns="0" tIns="0" rIns="0" bIns="0" rtlCol="0" anchor="t"/>
          <a:lstStyle/>
          <a:p>
            <a:pPr marL="0" indent="0">
              <a:lnSpc>
                <a:spcPts val="4900"/>
              </a:lnSpc>
              <a:buNone/>
            </a:pPr>
            <a:r>
              <a:rPr lang="en-US" sz="3900" b="1" kern="0" spc="-118" dirty="0">
                <a:solidFill>
                  <a:srgbClr val="000000"/>
                </a:solidFill>
                <a:latin typeface="Inter" pitchFamily="34" charset="0"/>
                <a:ea typeface="Inter" pitchFamily="34" charset="-122"/>
                <a:cs typeface="Inter" pitchFamily="34" charset="-120"/>
              </a:rPr>
              <a:t>Mô tả tập dữ liệu</a:t>
            </a:r>
            <a:endParaRPr lang="en-US" sz="3900" dirty="0"/>
          </a:p>
        </p:txBody>
      </p:sp>
      <p:pic>
        <p:nvPicPr>
          <p:cNvPr id="4" name="Image 1" descr="preencoded.png"/>
          <p:cNvPicPr>
            <a:picLocks noChangeAspect="1"/>
          </p:cNvPicPr>
          <p:nvPr/>
        </p:nvPicPr>
        <p:blipFill>
          <a:blip r:embed="rId4"/>
          <a:stretch>
            <a:fillRect/>
          </a:stretch>
        </p:blipFill>
        <p:spPr>
          <a:xfrm>
            <a:off x="700564" y="1476732"/>
            <a:ext cx="500420" cy="500420"/>
          </a:xfrm>
          <a:prstGeom prst="rect">
            <a:avLst/>
          </a:prstGeom>
        </p:spPr>
      </p:pic>
      <p:sp>
        <p:nvSpPr>
          <p:cNvPr id="5" name="Text 1"/>
          <p:cNvSpPr/>
          <p:nvPr/>
        </p:nvSpPr>
        <p:spPr>
          <a:xfrm>
            <a:off x="1299278" y="1570553"/>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Dữ liệu</a:t>
            </a:r>
            <a:endParaRPr lang="en-US" sz="1950" dirty="0"/>
          </a:p>
        </p:txBody>
      </p:sp>
      <p:sp>
        <p:nvSpPr>
          <p:cNvPr id="6" name="Text 2"/>
          <p:cNvSpPr/>
          <p:nvPr/>
        </p:nvSpPr>
        <p:spPr>
          <a:xfrm>
            <a:off x="700563" y="2086689"/>
            <a:ext cx="7742873" cy="640318"/>
          </a:xfrm>
          <a:prstGeom prst="rect">
            <a:avLst/>
          </a:prstGeom>
          <a:noFill/>
          <a:ln/>
        </p:spPr>
        <p:txBody>
          <a:bodyPr wrap="square" lIns="0" tIns="0" rIns="0" bIns="0" rtlCol="0" anchor="t"/>
          <a:lstStyle/>
          <a:p>
            <a:pPr marL="285750" lvl="0" indent="-285750">
              <a:buFont typeface="Arial" panose="020B0604020202020204" pitchFamily="34" charset="0"/>
              <a:buChar char="•"/>
            </a:pPr>
            <a:r>
              <a:rPr lang="en-US" dirty="0">
                <a:latin typeface="Inter" panose="020B0604020202020204"/>
                <a:ea typeface="Inter" panose="020B0604020202020204"/>
              </a:rPr>
              <a:t>Gồm những chiều thông tin: precipitation, temp, humidity, wind, weather.</a:t>
            </a:r>
          </a:p>
          <a:p>
            <a:pPr marL="285750" lvl="0" indent="-285750">
              <a:buFont typeface="Arial" panose="020B0604020202020204" pitchFamily="34" charset="0"/>
              <a:buChar char="•"/>
            </a:pPr>
            <a:r>
              <a:rPr lang="en-US" dirty="0">
                <a:latin typeface="Inter" panose="020B0604020202020204"/>
                <a:ea typeface="Inter" panose="020B0604020202020204"/>
              </a:rPr>
              <a:t>Có 1461 dữ liệu.</a:t>
            </a:r>
          </a:p>
          <a:p>
            <a:pPr marL="285750" lvl="0" indent="-285750">
              <a:buFont typeface="Arial" panose="020B0604020202020204" pitchFamily="34" charset="0"/>
              <a:buChar char="•"/>
            </a:pPr>
            <a:r>
              <a:rPr lang="en-US" dirty="0">
                <a:latin typeface="Inter" panose="020B0604020202020204"/>
                <a:ea typeface="Inter" panose="020B0604020202020204"/>
              </a:rPr>
              <a:t>Các nhãn lớp gồm: sun, rain, driz, snow, fog</a:t>
            </a:r>
            <a:r>
              <a:rPr lang="en-US" sz="1600" dirty="0"/>
              <a:t>.</a:t>
            </a:r>
          </a:p>
        </p:txBody>
      </p:sp>
      <p:pic>
        <p:nvPicPr>
          <p:cNvPr id="7" name="Image 2" descr="preencoded.png"/>
          <p:cNvPicPr>
            <a:picLocks noChangeAspect="1"/>
          </p:cNvPicPr>
          <p:nvPr/>
        </p:nvPicPr>
        <p:blipFill>
          <a:blip r:embed="rId5"/>
          <a:stretch>
            <a:fillRect/>
          </a:stretch>
        </p:blipFill>
        <p:spPr>
          <a:xfrm>
            <a:off x="700564" y="3136701"/>
            <a:ext cx="500420" cy="500420"/>
          </a:xfrm>
          <a:prstGeom prst="rect">
            <a:avLst/>
          </a:prstGeom>
        </p:spPr>
      </p:pic>
      <p:sp>
        <p:nvSpPr>
          <p:cNvPr id="8" name="Text 3"/>
          <p:cNvSpPr/>
          <p:nvPr/>
        </p:nvSpPr>
        <p:spPr>
          <a:xfrm>
            <a:off x="1299278" y="3250405"/>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Chia tập dữ liệu</a:t>
            </a:r>
            <a:endParaRPr lang="en-US" sz="1950" dirty="0"/>
          </a:p>
        </p:txBody>
      </p:sp>
      <p:sp>
        <p:nvSpPr>
          <p:cNvPr id="9" name="Text 4"/>
          <p:cNvSpPr/>
          <p:nvPr/>
        </p:nvSpPr>
        <p:spPr>
          <a:xfrm>
            <a:off x="700562" y="3700760"/>
            <a:ext cx="7742873" cy="640318"/>
          </a:xfrm>
          <a:prstGeom prst="rect">
            <a:avLst/>
          </a:prstGeom>
          <a:noFill/>
          <a:ln/>
        </p:spPr>
        <p:txBody>
          <a:bodyPr wrap="square" lIns="0" tIns="0" rIns="0" bIns="0" rtlCol="0" anchor="t"/>
          <a:lstStyle/>
          <a:p>
            <a:pPr lvl="0"/>
            <a:r>
              <a:rPr lang="en-US" dirty="0">
                <a:latin typeface="Inter" panose="020B0604020202020204"/>
                <a:ea typeface="Inter" panose="020B0604020202020204"/>
              </a:rPr>
              <a:t>Chia tập dữ liệu thành 2 phần với tỷ lệ 3:7 gồm: </a:t>
            </a:r>
          </a:p>
          <a:p>
            <a:pPr marL="285750" lvl="0" indent="-285750">
              <a:buFont typeface="Arial" panose="020B0604020202020204" pitchFamily="34" charset="0"/>
              <a:buChar char="•"/>
            </a:pPr>
            <a:r>
              <a:rPr lang="en-US" dirty="0">
                <a:latin typeface="Inter" panose="020B0604020202020204"/>
                <a:ea typeface="Inter" panose="020B0604020202020204"/>
              </a:rPr>
              <a:t>439 dòng đầu: kiểm tra mô hình.</a:t>
            </a:r>
          </a:p>
          <a:p>
            <a:pPr marL="285750" lvl="0" indent="-285750">
              <a:buFont typeface="Arial" panose="020B0604020202020204" pitchFamily="34" charset="0"/>
              <a:buChar char="•"/>
            </a:pPr>
            <a:r>
              <a:rPr lang="en-US" dirty="0">
                <a:latin typeface="Inter" panose="020B0604020202020204"/>
                <a:ea typeface="Inter" panose="020B0604020202020204"/>
              </a:rPr>
              <a:t>1022 dòng cuối: huấn luyện mô hình.</a:t>
            </a:r>
          </a:p>
        </p:txBody>
      </p:sp>
      <p:pic>
        <p:nvPicPr>
          <p:cNvPr id="10" name="Image 3" descr="preencoded.png"/>
          <p:cNvPicPr>
            <a:picLocks noChangeAspect="1"/>
          </p:cNvPicPr>
          <p:nvPr/>
        </p:nvPicPr>
        <p:blipFill>
          <a:blip r:embed="rId6"/>
          <a:stretch>
            <a:fillRect/>
          </a:stretch>
        </p:blipFill>
        <p:spPr>
          <a:xfrm>
            <a:off x="700562" y="4895522"/>
            <a:ext cx="500420" cy="500420"/>
          </a:xfrm>
          <a:prstGeom prst="rect">
            <a:avLst/>
          </a:prstGeom>
        </p:spPr>
      </p:pic>
      <p:sp>
        <p:nvSpPr>
          <p:cNvPr id="11" name="Text 5"/>
          <p:cNvSpPr/>
          <p:nvPr/>
        </p:nvSpPr>
        <p:spPr>
          <a:xfrm>
            <a:off x="1299278" y="5002054"/>
            <a:ext cx="2502218" cy="312777"/>
          </a:xfrm>
          <a:prstGeom prst="rect">
            <a:avLst/>
          </a:prstGeom>
          <a:noFill/>
          <a:ln/>
        </p:spPr>
        <p:txBody>
          <a:bodyPr wrap="none" lIns="0" tIns="0" rIns="0" bIns="0" rtlCol="0" anchor="t"/>
          <a:lstStyle/>
          <a:p>
            <a:pPr marL="0" indent="0" algn="l">
              <a:lnSpc>
                <a:spcPts val="2450"/>
              </a:lnSpc>
              <a:buNone/>
            </a:pPr>
            <a:r>
              <a:rPr lang="en-US" sz="1950" b="1" kern="0" spc="-59" dirty="0" smtClean="0">
                <a:solidFill>
                  <a:srgbClr val="272525"/>
                </a:solidFill>
                <a:latin typeface="Inter" pitchFamily="34" charset="0"/>
                <a:ea typeface="Inter" pitchFamily="34" charset="-122"/>
              </a:rPr>
              <a:t>Ma trận dữ liệu, nhãn lớp</a:t>
            </a:r>
            <a:endParaRPr lang="en-US" sz="1950" dirty="0"/>
          </a:p>
        </p:txBody>
      </p:sp>
      <p:sp>
        <p:nvSpPr>
          <p:cNvPr id="12" name="Text 6"/>
          <p:cNvSpPr/>
          <p:nvPr/>
        </p:nvSpPr>
        <p:spPr>
          <a:xfrm>
            <a:off x="210706" y="5538669"/>
            <a:ext cx="7742873" cy="320159"/>
          </a:xfrm>
          <a:prstGeom prst="rect">
            <a:avLst/>
          </a:prstGeom>
          <a:noFill/>
          <a:ln/>
        </p:spPr>
        <p:txBody>
          <a:bodyPr wrap="none" lIns="0" tIns="0" rIns="0" bIns="0" rtlCol="0" anchor="t"/>
          <a:lstStyle/>
          <a:p>
            <a:pPr lvl="1"/>
            <a:r>
              <a:rPr lang="en-US" dirty="0">
                <a:latin typeface="Inter" panose="020B0604020202020204"/>
                <a:ea typeface="Inter" panose="020B0604020202020204"/>
              </a:rPr>
              <a:t>Ma trận dữ liệu (X) gồm các cột: </a:t>
            </a:r>
          </a:p>
          <a:p>
            <a:pPr marL="1200150" lvl="2" indent="-285750">
              <a:buFont typeface="Arial" panose="020B0604020202020204" pitchFamily="34" charset="0"/>
              <a:buChar char="•"/>
            </a:pPr>
            <a:r>
              <a:rPr lang="en-US" dirty="0">
                <a:latin typeface="Inter" panose="020B0604020202020204"/>
                <a:ea typeface="Inter" panose="020B0604020202020204"/>
              </a:rPr>
              <a:t>Precipitation: Thể hiện lượng mưa.</a:t>
            </a:r>
          </a:p>
          <a:p>
            <a:pPr marL="1200150" lvl="2" indent="-285750">
              <a:buFont typeface="Arial" panose="020B0604020202020204" pitchFamily="34" charset="0"/>
              <a:buChar char="•"/>
            </a:pPr>
            <a:r>
              <a:rPr lang="en-US" dirty="0">
                <a:latin typeface="Inter" panose="020B0604020202020204"/>
                <a:ea typeface="Inter" panose="020B0604020202020204"/>
              </a:rPr>
              <a:t>Temp: Thể hiện nhiệt độ.</a:t>
            </a:r>
          </a:p>
          <a:p>
            <a:pPr marL="1200150" lvl="2" indent="-285750">
              <a:buFont typeface="Arial" panose="020B0604020202020204" pitchFamily="34" charset="0"/>
              <a:buChar char="•"/>
            </a:pPr>
            <a:r>
              <a:rPr lang="en-US" dirty="0">
                <a:latin typeface="Inter" panose="020B0604020202020204"/>
                <a:ea typeface="Inter" panose="020B0604020202020204"/>
              </a:rPr>
              <a:t>Humidity: Thể hiện độ ẩm.</a:t>
            </a:r>
          </a:p>
          <a:p>
            <a:pPr marL="1200150" lvl="2" indent="-285750">
              <a:buFont typeface="Arial" panose="020B0604020202020204" pitchFamily="34" charset="0"/>
              <a:buChar char="•"/>
            </a:pPr>
            <a:r>
              <a:rPr lang="en-US" dirty="0">
                <a:latin typeface="Inter" panose="020B0604020202020204"/>
                <a:ea typeface="Inter" panose="020B0604020202020204"/>
              </a:rPr>
              <a:t>Wind: Thể hiện sức gió.</a:t>
            </a:r>
          </a:p>
          <a:p>
            <a:pPr lvl="1"/>
            <a:r>
              <a:rPr lang="en-US" dirty="0">
                <a:latin typeface="Inter" panose="020B0604020202020204"/>
                <a:ea typeface="Inter" panose="020B0604020202020204"/>
              </a:rPr>
              <a:t>Nhãn lớp (Y) gồm:</a:t>
            </a:r>
          </a:p>
          <a:p>
            <a:pPr marL="1200150" lvl="2" indent="-285750">
              <a:buFont typeface="Arial" panose="020B0604020202020204" pitchFamily="34" charset="0"/>
              <a:buChar char="•"/>
            </a:pPr>
            <a:r>
              <a:rPr lang="en-US" dirty="0">
                <a:latin typeface="Inter" panose="020B0604020202020204"/>
                <a:ea typeface="Inter" panose="020B0604020202020204"/>
              </a:rPr>
              <a:t>Weather: Thể hiện tình trạng thời tiết (sun, rain, driz, snow, fog</a:t>
            </a:r>
            <a:r>
              <a:rPr lang="en-US" dirty="0" smtClean="0">
                <a:latin typeface="Inter" panose="020B0604020202020204"/>
                <a:ea typeface="Inter" panose="020B0604020202020204"/>
              </a:rPr>
              <a:t>).</a:t>
            </a:r>
            <a:endParaRPr lang="en-US"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429822"/>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Kết luận</a:t>
            </a:r>
            <a:endParaRPr lang="en-US" sz="4850" dirty="0"/>
          </a:p>
        </p:txBody>
      </p:sp>
      <p:sp>
        <p:nvSpPr>
          <p:cNvPr id="4" name="Text 1"/>
          <p:cNvSpPr/>
          <p:nvPr/>
        </p:nvSpPr>
        <p:spPr>
          <a:xfrm>
            <a:off x="6350437" y="2571631"/>
            <a:ext cx="7415927" cy="237029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endParaRPr lang="en-US" sz="1900" dirty="0"/>
          </a:p>
        </p:txBody>
      </p:sp>
      <p:sp>
        <p:nvSpPr>
          <p:cNvPr id="5" name="Text 2"/>
          <p:cNvSpPr/>
          <p:nvPr/>
        </p:nvSpPr>
        <p:spPr>
          <a:xfrm>
            <a:off x="6350437" y="5219581"/>
            <a:ext cx="7415927" cy="158019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endParaRPr lang="en-US" sz="1900" dirty="0"/>
          </a:p>
        </p:txBody>
      </p:sp>
    </p:spTree>
    <p:extLst>
      <p:ext uri="{BB962C8B-B14F-4D97-AF65-F5344CB8AC3E}">
        <p14:creationId xmlns:p14="http://schemas.microsoft.com/office/powerpoint/2010/main" val="3205069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3653" y="514350"/>
            <a:ext cx="4669274" cy="583644"/>
          </a:xfrm>
          <a:prstGeom prst="rect">
            <a:avLst/>
          </a:prstGeom>
          <a:noFill/>
          <a:ln/>
        </p:spPr>
        <p:txBody>
          <a:bodyPr wrap="none" lIns="0" tIns="0" rIns="0" bIns="0" rtlCol="0" anchor="t"/>
          <a:lstStyle/>
          <a:p>
            <a:pPr marL="0" indent="0">
              <a:lnSpc>
                <a:spcPts val="4550"/>
              </a:lnSpc>
              <a:buNone/>
            </a:pPr>
            <a:r>
              <a:rPr lang="en-US" sz="3650" b="1" kern="0" spc="-110" dirty="0">
                <a:solidFill>
                  <a:srgbClr val="000000"/>
                </a:solidFill>
                <a:latin typeface="Inter" pitchFamily="34" charset="0"/>
                <a:ea typeface="Inter" pitchFamily="34" charset="-122"/>
                <a:cs typeface="Inter" pitchFamily="34" charset="-120"/>
              </a:rPr>
              <a:t>Phần mở đầu</a:t>
            </a:r>
            <a:endParaRPr lang="en-US" sz="3650" dirty="0"/>
          </a:p>
        </p:txBody>
      </p:sp>
      <p:sp>
        <p:nvSpPr>
          <p:cNvPr id="4" name="Shape 1"/>
          <p:cNvSpPr/>
          <p:nvPr/>
        </p:nvSpPr>
        <p:spPr>
          <a:xfrm>
            <a:off x="653653" y="1378148"/>
            <a:ext cx="7836694" cy="1987868"/>
          </a:xfrm>
          <a:prstGeom prst="roundRect">
            <a:avLst>
              <a:gd name="adj" fmla="val 3946"/>
            </a:avLst>
          </a:prstGeom>
          <a:solidFill>
            <a:srgbClr val="DADBF1"/>
          </a:solidFill>
          <a:ln w="7620">
            <a:solidFill>
              <a:srgbClr val="C0C1D7"/>
            </a:solidFill>
            <a:prstDash val="solid"/>
          </a:ln>
        </p:spPr>
      </p:sp>
      <p:sp>
        <p:nvSpPr>
          <p:cNvPr id="5" name="Text 2"/>
          <p:cNvSpPr/>
          <p:nvPr/>
        </p:nvSpPr>
        <p:spPr>
          <a:xfrm>
            <a:off x="847963" y="1572458"/>
            <a:ext cx="277022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Vai trò của dự báo thời tiết</a:t>
            </a:r>
            <a:endParaRPr lang="en-US" sz="1800" dirty="0"/>
          </a:p>
        </p:txBody>
      </p:sp>
      <p:sp>
        <p:nvSpPr>
          <p:cNvPr id="6" name="Text 3"/>
          <p:cNvSpPr/>
          <p:nvPr/>
        </p:nvSpPr>
        <p:spPr>
          <a:xfrm>
            <a:off x="847963" y="1976318"/>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endParaRPr lang="en-US" sz="1450" dirty="0"/>
          </a:p>
        </p:txBody>
      </p:sp>
      <p:sp>
        <p:nvSpPr>
          <p:cNvPr id="7" name="Shape 4"/>
          <p:cNvSpPr/>
          <p:nvPr/>
        </p:nvSpPr>
        <p:spPr>
          <a:xfrm>
            <a:off x="653653" y="3552706"/>
            <a:ext cx="7836694" cy="1987868"/>
          </a:xfrm>
          <a:prstGeom prst="roundRect">
            <a:avLst>
              <a:gd name="adj" fmla="val 3946"/>
            </a:avLst>
          </a:prstGeom>
          <a:solidFill>
            <a:srgbClr val="DADBF1"/>
          </a:solidFill>
          <a:ln w="7620">
            <a:solidFill>
              <a:srgbClr val="C0C1D7"/>
            </a:solidFill>
            <a:prstDash val="solid"/>
          </a:ln>
        </p:spPr>
      </p:sp>
      <p:sp>
        <p:nvSpPr>
          <p:cNvPr id="8" name="Text 5"/>
          <p:cNvSpPr/>
          <p:nvPr/>
        </p:nvSpPr>
        <p:spPr>
          <a:xfrm>
            <a:off x="847963" y="3747016"/>
            <a:ext cx="277915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Sự phát triển của học máy</a:t>
            </a:r>
            <a:endParaRPr lang="en-US" sz="1800" dirty="0"/>
          </a:p>
        </p:txBody>
      </p:sp>
      <p:sp>
        <p:nvSpPr>
          <p:cNvPr id="9" name="Text 6"/>
          <p:cNvSpPr/>
          <p:nvPr/>
        </p:nvSpPr>
        <p:spPr>
          <a:xfrm>
            <a:off x="847963" y="4150876"/>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Với sự phát triển của khoa học máy tính và học máy, chúng ta có thể ứng dụng các thuật toán học máy để phân tích dữ liệu khí tượng và đưa ra dự báo thời tiết chính xác hơn. Các thuật toán học máy có khả năng học hỏi từ dữ liệu lịch sử và đưa ra dự đoán dựa trên những thông tin đã được học hỏi.</a:t>
            </a:r>
            <a:endParaRPr lang="en-US" sz="1450" dirty="0"/>
          </a:p>
        </p:txBody>
      </p:sp>
      <p:sp>
        <p:nvSpPr>
          <p:cNvPr id="10" name="Shape 7"/>
          <p:cNvSpPr/>
          <p:nvPr/>
        </p:nvSpPr>
        <p:spPr>
          <a:xfrm>
            <a:off x="653653" y="5727263"/>
            <a:ext cx="7836694" cy="1987868"/>
          </a:xfrm>
          <a:prstGeom prst="roundRect">
            <a:avLst>
              <a:gd name="adj" fmla="val 3946"/>
            </a:avLst>
          </a:prstGeom>
          <a:solidFill>
            <a:srgbClr val="DADBF1"/>
          </a:solidFill>
          <a:ln w="7620">
            <a:solidFill>
              <a:srgbClr val="C0C1D7"/>
            </a:solidFill>
            <a:prstDash val="solid"/>
          </a:ln>
        </p:spPr>
      </p:sp>
      <p:sp>
        <p:nvSpPr>
          <p:cNvPr id="11" name="Text 8"/>
          <p:cNvSpPr/>
          <p:nvPr/>
        </p:nvSpPr>
        <p:spPr>
          <a:xfrm>
            <a:off x="847963" y="5921573"/>
            <a:ext cx="3049429"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Mục tiêu của bài thuyết trình</a:t>
            </a:r>
            <a:endParaRPr lang="en-US" sz="1800" dirty="0"/>
          </a:p>
        </p:txBody>
      </p:sp>
      <p:sp>
        <p:nvSpPr>
          <p:cNvPr id="12" name="Text 9"/>
          <p:cNvSpPr/>
          <p:nvPr/>
        </p:nvSpPr>
        <p:spPr>
          <a:xfrm>
            <a:off x="847963" y="6325433"/>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Bài thuyết trình này nhằm giới thiệu ba thuật toán học máy phổ biến được sử dụng trong dự báo thời tiết: Perceptron Learning Algorithm, ID3 và Neural Network. Chúng ta sẽ tìm hiểu về nguyên lý hoạt động, ưu nhược điểm của từng thuật toán, cũng như ứng dụng của chúng trong dự báo thời tiết.</a:t>
            </a:r>
            <a:endParaRPr lang="en-US" sz="1450" dirty="0"/>
          </a:p>
        </p:txBody>
      </p:sp>
    </p:spTree>
    <p:extLst>
      <p:ext uri="{BB962C8B-B14F-4D97-AF65-F5344CB8AC3E}">
        <p14:creationId xmlns:p14="http://schemas.microsoft.com/office/powerpoint/2010/main" val="32702052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629" y="744617"/>
            <a:ext cx="7161848" cy="618053"/>
          </a:xfrm>
          <a:prstGeom prst="rect">
            <a:avLst/>
          </a:prstGeom>
          <a:noFill/>
          <a:ln/>
        </p:spPr>
        <p:txBody>
          <a:bodyPr wrap="none" lIns="0" tIns="0" rIns="0" bIns="0" rtlCol="0" anchor="t"/>
          <a:lstStyle/>
          <a:p>
            <a:pPr marL="0" indent="0">
              <a:lnSpc>
                <a:spcPts val="4850"/>
              </a:lnSpc>
              <a:buNone/>
            </a:pPr>
            <a:r>
              <a:rPr lang="en-US" sz="3850" b="1" kern="0" spc="-117" dirty="0">
                <a:solidFill>
                  <a:srgbClr val="000000"/>
                </a:solidFill>
                <a:latin typeface="Inter" pitchFamily="34" charset="0"/>
                <a:ea typeface="Inter" pitchFamily="34" charset="-122"/>
                <a:cs typeface="Inter" pitchFamily="34" charset="-120"/>
              </a:rPr>
              <a:t>Phần </a:t>
            </a:r>
            <a:r>
              <a:rPr lang="en-US" sz="3850" b="1" kern="0" spc="-117" dirty="0" smtClean="0">
                <a:solidFill>
                  <a:srgbClr val="000000"/>
                </a:solidFill>
                <a:latin typeface="Inter" pitchFamily="34" charset="0"/>
                <a:ea typeface="Inter" pitchFamily="34" charset="-122"/>
                <a:cs typeface="Inter" pitchFamily="34" charset="-120"/>
              </a:rPr>
              <a:t>1: Lý </a:t>
            </a:r>
            <a:r>
              <a:rPr lang="en-US" sz="3850" b="1" kern="0" spc="-117" dirty="0">
                <a:solidFill>
                  <a:srgbClr val="000000"/>
                </a:solidFill>
                <a:latin typeface="Inter" pitchFamily="34" charset="0"/>
                <a:ea typeface="Inter" pitchFamily="34" charset="-122"/>
                <a:cs typeface="Inter" pitchFamily="34" charset="-120"/>
              </a:rPr>
              <a:t>thuyết các thuật toán</a:t>
            </a:r>
            <a:endParaRPr lang="en-US" sz="3850" dirty="0"/>
          </a:p>
        </p:txBody>
      </p:sp>
      <p:sp>
        <p:nvSpPr>
          <p:cNvPr id="4" name="Shape 1"/>
          <p:cNvSpPr/>
          <p:nvPr/>
        </p:nvSpPr>
        <p:spPr>
          <a:xfrm>
            <a:off x="6178629" y="1881664"/>
            <a:ext cx="444937" cy="444937"/>
          </a:xfrm>
          <a:prstGeom prst="roundRect">
            <a:avLst>
              <a:gd name="adj" fmla="val 18671"/>
            </a:avLst>
          </a:prstGeom>
          <a:solidFill>
            <a:srgbClr val="DADBF1"/>
          </a:solidFill>
          <a:ln w="7620">
            <a:solidFill>
              <a:srgbClr val="C0C1D7"/>
            </a:solidFill>
            <a:prstDash val="solid"/>
          </a:ln>
        </p:spPr>
      </p:sp>
      <p:sp>
        <p:nvSpPr>
          <p:cNvPr id="5" name="Text 2"/>
          <p:cNvSpPr/>
          <p:nvPr/>
        </p:nvSpPr>
        <p:spPr>
          <a:xfrm>
            <a:off x="6341507" y="1955721"/>
            <a:ext cx="119063"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1</a:t>
            </a:r>
            <a:endParaRPr lang="en-US" sz="2300" dirty="0"/>
          </a:p>
        </p:txBody>
      </p:sp>
      <p:sp>
        <p:nvSpPr>
          <p:cNvPr id="6" name="Text 3"/>
          <p:cNvSpPr/>
          <p:nvPr/>
        </p:nvSpPr>
        <p:spPr>
          <a:xfrm>
            <a:off x="6821329" y="1881664"/>
            <a:ext cx="478762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Perceptron Learning Algorithm</a:t>
            </a:r>
            <a:endParaRPr lang="en-US" sz="1900" dirty="0"/>
          </a:p>
        </p:txBody>
      </p:sp>
      <p:sp>
        <p:nvSpPr>
          <p:cNvPr id="7" name="Text 4"/>
          <p:cNvSpPr/>
          <p:nvPr/>
        </p:nvSpPr>
        <p:spPr>
          <a:xfrm>
            <a:off x="6821329" y="2255103"/>
            <a:ext cx="7116842" cy="156698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charset="0"/>
                <a:ea typeface="Inter" panose="020B0604020202020204" charset="0"/>
                <a:cs typeface="Inter" pitchFamily="34" charset="-120"/>
              </a:rPr>
              <a:t>Perceptron Learning Algorithm là một thuật toán phân loại đơn giản </a:t>
            </a:r>
            <a:r>
              <a:rPr lang="en-US" sz="1600" dirty="0" smtClean="0">
                <a:latin typeface="Inter" panose="020B0604020202020204" charset="0"/>
                <a:ea typeface="Inter" panose="020B0604020202020204" charset="0"/>
              </a:rPr>
              <a:t>nhất: chỉ có 2 class (Bài toán chỉ với 2 class được gọi là binary classification) và cũng chỉ hoạt động được trong một trường hợp rất cụ thể. </a:t>
            </a:r>
            <a:r>
              <a:rPr lang="en-US" sz="1600" kern="0" spc="-31" dirty="0" smtClean="0">
                <a:solidFill>
                  <a:srgbClr val="272525"/>
                </a:solidFill>
                <a:latin typeface="Inter" panose="020B0604020202020204" charset="0"/>
                <a:ea typeface="Inter" panose="020B0604020202020204" charset="0"/>
                <a:cs typeface="Inter" pitchFamily="34" charset="-120"/>
              </a:rPr>
              <a:t>Nó hoạt động bằng cách tìm một đường thẳng phân cách giữa hai lớp dữ liệu, sao cho điểm dữ liệu của mỗi lớp nằm ở một phía của đường thẳng.</a:t>
            </a:r>
            <a:endParaRPr lang="en-US" sz="1600" dirty="0">
              <a:latin typeface="Inter" panose="020B0604020202020204" charset="0"/>
              <a:ea typeface="Inter" panose="020B0604020202020204" charset="0"/>
            </a:endParaRPr>
          </a:p>
        </p:txBody>
      </p:sp>
      <p:sp>
        <p:nvSpPr>
          <p:cNvPr id="8" name="Shape 5"/>
          <p:cNvSpPr/>
          <p:nvPr/>
        </p:nvSpPr>
        <p:spPr>
          <a:xfrm>
            <a:off x="6178629" y="3994904"/>
            <a:ext cx="444937" cy="444937"/>
          </a:xfrm>
          <a:prstGeom prst="roundRect">
            <a:avLst>
              <a:gd name="adj" fmla="val 18671"/>
            </a:avLst>
          </a:prstGeom>
          <a:solidFill>
            <a:srgbClr val="DADBF1"/>
          </a:solidFill>
          <a:ln w="7620">
            <a:solidFill>
              <a:srgbClr val="C0C1D7"/>
            </a:solidFill>
            <a:prstDash val="solid"/>
          </a:ln>
        </p:spPr>
      </p:sp>
      <p:sp>
        <p:nvSpPr>
          <p:cNvPr id="9" name="Text 6"/>
          <p:cNvSpPr/>
          <p:nvPr/>
        </p:nvSpPr>
        <p:spPr>
          <a:xfrm>
            <a:off x="6312098" y="4068961"/>
            <a:ext cx="177998"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2</a:t>
            </a:r>
            <a:endParaRPr lang="en-US" sz="2300" dirty="0"/>
          </a:p>
        </p:txBody>
      </p:sp>
      <p:sp>
        <p:nvSpPr>
          <p:cNvPr id="10" name="Text 7"/>
          <p:cNvSpPr/>
          <p:nvPr/>
        </p:nvSpPr>
        <p:spPr>
          <a:xfrm>
            <a:off x="6821329" y="3994904"/>
            <a:ext cx="247245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ID3</a:t>
            </a:r>
            <a:endParaRPr lang="en-US" sz="1900" dirty="0"/>
          </a:p>
        </p:txBody>
      </p:sp>
      <p:sp>
        <p:nvSpPr>
          <p:cNvPr id="11" name="Text 8"/>
          <p:cNvSpPr/>
          <p:nvPr/>
        </p:nvSpPr>
        <p:spPr>
          <a:xfrm>
            <a:off x="6821329" y="4422577"/>
            <a:ext cx="7116842" cy="125063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a:ea typeface="Inter" panose="020B0604020202020204"/>
                <a:cs typeface="Inter" pitchFamily="34" charset="-120"/>
              </a:rPr>
              <a:t>ID3 (Iterative Dichotomiser 3) là</a:t>
            </a:r>
            <a:r>
              <a:rPr lang="en-US" sz="1600" dirty="0">
                <a:latin typeface="Inter" panose="020B0604020202020204"/>
                <a:ea typeface="Inter" panose="020B0604020202020204"/>
              </a:rPr>
              <a:t> </a:t>
            </a:r>
            <a:r>
              <a:rPr lang="en-US" sz="1600" dirty="0" smtClean="0">
                <a:latin typeface="Inter" panose="020B0604020202020204"/>
                <a:ea typeface="Inter" panose="020B0604020202020204"/>
              </a:rPr>
              <a:t>một </a:t>
            </a:r>
            <a:r>
              <a:rPr lang="en-US" sz="1600" dirty="0">
                <a:latin typeface="Inter" panose="020B0604020202020204"/>
                <a:ea typeface="Inter" panose="020B0604020202020204"/>
              </a:rPr>
              <a:t>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endParaRPr lang="en-US" sz="1600" dirty="0">
              <a:latin typeface="Inter" panose="020B0604020202020204"/>
              <a:ea typeface="Inter" panose="020B0604020202020204"/>
            </a:endParaRPr>
          </a:p>
        </p:txBody>
      </p:sp>
      <p:sp>
        <p:nvSpPr>
          <p:cNvPr id="12" name="Shape 9"/>
          <p:cNvSpPr/>
          <p:nvPr/>
        </p:nvSpPr>
        <p:spPr>
          <a:xfrm>
            <a:off x="6178629" y="5791795"/>
            <a:ext cx="444937" cy="444937"/>
          </a:xfrm>
          <a:prstGeom prst="roundRect">
            <a:avLst>
              <a:gd name="adj" fmla="val 18671"/>
            </a:avLst>
          </a:prstGeom>
          <a:solidFill>
            <a:srgbClr val="DADBF1"/>
          </a:solidFill>
          <a:ln w="7620">
            <a:solidFill>
              <a:srgbClr val="C0C1D7"/>
            </a:solidFill>
            <a:prstDash val="solid"/>
          </a:ln>
        </p:spPr>
      </p:sp>
      <p:sp>
        <p:nvSpPr>
          <p:cNvPr id="13" name="Text 10"/>
          <p:cNvSpPr/>
          <p:nvPr/>
        </p:nvSpPr>
        <p:spPr>
          <a:xfrm>
            <a:off x="6309717" y="5865852"/>
            <a:ext cx="182642"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3</a:t>
            </a:r>
            <a:endParaRPr lang="en-US" sz="2300" dirty="0"/>
          </a:p>
        </p:txBody>
      </p:sp>
      <p:sp>
        <p:nvSpPr>
          <p:cNvPr id="14" name="Text 11"/>
          <p:cNvSpPr/>
          <p:nvPr/>
        </p:nvSpPr>
        <p:spPr>
          <a:xfrm>
            <a:off x="6821329" y="5791795"/>
            <a:ext cx="3071098"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Neural Network</a:t>
            </a:r>
            <a:endParaRPr lang="en-US" sz="1900" dirty="0"/>
          </a:p>
        </p:txBody>
      </p:sp>
      <p:sp>
        <p:nvSpPr>
          <p:cNvPr id="15" name="Text 12"/>
          <p:cNvSpPr/>
          <p:nvPr/>
        </p:nvSpPr>
        <p:spPr>
          <a:xfrm>
            <a:off x="6821329" y="6219468"/>
            <a:ext cx="7116842" cy="1265396"/>
          </a:xfrm>
          <a:prstGeom prst="rect">
            <a:avLst/>
          </a:prstGeom>
          <a:noFill/>
          <a:ln/>
        </p:spPr>
        <p:txBody>
          <a:bodyPr wrap="square" lIns="0" tIns="0" rIns="0" bIns="0" rtlCol="0" anchor="t"/>
          <a:lstStyle/>
          <a:p>
            <a:r>
              <a:rPr lang="en-US" sz="1600" kern="0" spc="-31" dirty="0" smtClean="0">
                <a:solidFill>
                  <a:srgbClr val="272525"/>
                </a:solidFill>
                <a:latin typeface="Inter" panose="020B0604020202020204"/>
                <a:ea typeface="Inter" panose="020B0604020202020204"/>
                <a:cs typeface="Inter" pitchFamily="34" charset="-120"/>
              </a:rPr>
              <a:t>Neural Network (Mạng nơ-ron nhân tạo) </a:t>
            </a:r>
            <a:r>
              <a:rPr lang="en-US" sz="1600" dirty="0" smtClean="0">
                <a:latin typeface="Inter" panose="020B0604020202020204"/>
                <a:ea typeface="Inter" panose="020B0604020202020204"/>
              </a:rPr>
              <a:t>là một trong những phương pháp mạnh mẽ nhất để xử lý các bài toán phân loại và hồi quy. mô phỏng cách mà hệ thống thần kinh của con người hoạt động và học hỏi, giúp máy tính học cách phân loại, dự đoán và ra quyết định dựa trên dữ liệu đầu vào.</a:t>
            </a:r>
            <a:endParaRPr lang="en-US" sz="1600"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4931"/>
          </a:xfrm>
          <a:prstGeom prst="rect">
            <a:avLst/>
          </a:prstGeom>
        </p:spPr>
      </p:pic>
      <p:sp>
        <p:nvSpPr>
          <p:cNvPr id="3" name="Text 0"/>
          <p:cNvSpPr/>
          <p:nvPr/>
        </p:nvSpPr>
        <p:spPr>
          <a:xfrm>
            <a:off x="645319" y="2529483"/>
            <a:ext cx="8927187" cy="576263"/>
          </a:xfrm>
          <a:prstGeom prst="rect">
            <a:avLst/>
          </a:prstGeom>
          <a:noFill/>
          <a:ln/>
        </p:spPr>
        <p:txBody>
          <a:bodyPr wrap="none" lIns="0" tIns="0" rIns="0" bIns="0" rtlCol="0" anchor="t"/>
          <a:lstStyle/>
          <a:p>
            <a:pPr marL="0" indent="0">
              <a:lnSpc>
                <a:spcPts val="4500"/>
              </a:lnSpc>
              <a:buNone/>
            </a:pPr>
            <a:r>
              <a:rPr lang="en-US" sz="3600" b="1" kern="0" spc="-109" dirty="0">
                <a:solidFill>
                  <a:srgbClr val="000000"/>
                </a:solidFill>
                <a:latin typeface="Inter" pitchFamily="34" charset="0"/>
                <a:ea typeface="Inter" pitchFamily="34" charset="-122"/>
                <a:cs typeface="Inter" pitchFamily="34" charset="-120"/>
              </a:rPr>
              <a:t>Thuật toán Perceptron Learning Algorithm</a:t>
            </a:r>
            <a:endParaRPr lang="en-US" sz="3600" dirty="0"/>
          </a:p>
        </p:txBody>
      </p:sp>
      <mc:AlternateContent xmlns:mc="http://schemas.openxmlformats.org/markup-compatibility/2006">
        <mc:Choice xmlns:a14="http://schemas.microsoft.com/office/drawing/2010/main" Requires="a14">
          <p:graphicFrame>
            <p:nvGraphicFramePr>
              <p:cNvPr id="32" name="Table 31"/>
              <p:cNvGraphicFramePr>
                <a:graphicFrameLocks noGrp="1"/>
              </p:cNvGraphicFramePr>
              <p:nvPr>
                <p:extLst>
                  <p:ext uri="{D42A27DB-BD31-4B8C-83A1-F6EECF244321}">
                    <p14:modId xmlns:p14="http://schemas.microsoft.com/office/powerpoint/2010/main" val="3496121194"/>
                  </p:ext>
                </p:extLst>
              </p:nvPr>
            </p:nvGraphicFramePr>
            <p:xfrm>
              <a:off x="645319" y="3333927"/>
              <a:ext cx="13114224" cy="4072707"/>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•Phương trình đường boundary:</a:t>
                          </a:r>
                        </a:p>
                        <a:p>
                          <a:r>
                            <a:rPr lang="vi-VN" dirty="0" smtClean="0">
                              <a:latin typeface="Inter" panose="020B0604020202020204"/>
                              <a:ea typeface="Inter" panose="020B0604020202020204"/>
                            </a:rPr>
                            <a:t>fw(x) = w1.x1 + w2.x2 + … + wd.xd + w0 </a:t>
                          </a:r>
                        </a:p>
                        <a:p>
                          <a:r>
                            <a:rPr lang="vi-VN" dirty="0" smtClean="0">
                              <a:latin typeface="Inter" panose="020B0604020202020204"/>
                              <a:ea typeface="Inter" panose="020B0604020202020204"/>
                            </a:rPr>
                            <a:t>         = wT.x = 0</a:t>
                          </a:r>
                          <a:endParaRPr lang="en-US" dirty="0" smtClean="0">
                            <a:latin typeface="Inter" panose="020B0604020202020204"/>
                            <a:ea typeface="Inter" panose="020B0604020202020204"/>
                          </a:endParaRPr>
                        </a:p>
                        <a:p>
                          <a:r>
                            <a:rPr lang="en-US" dirty="0" smtClean="0">
                              <a:latin typeface="Inter" panose="020B0604020202020204"/>
                              <a:ea typeface="Inter" panose="020B0604020202020204"/>
                            </a:rPr>
                            <a:t>Trong đó</a:t>
                          </a:r>
                          <a:endParaRPr lang="vi-VN" dirty="0" smtClean="0">
                            <a:latin typeface="Inter" panose="020B0604020202020204"/>
                            <a:ea typeface="Inter" panose="020B0604020202020204"/>
                          </a:endParaRPr>
                        </a:p>
                        <a:p>
                          <a:r>
                            <a:rPr lang="vi-VN" dirty="0" smtClean="0">
                              <a:latin typeface="Inter" panose="020B0604020202020204"/>
                              <a:ea typeface="Inter" panose="020B0604020202020204"/>
                            </a:rPr>
                            <a:t>+ w = (w0, w1,…, wd) : vector hệ số</a:t>
                          </a:r>
                        </a:p>
                        <a:p>
                          <a:r>
                            <a:rPr lang="vi-VN" dirty="0" smtClean="0">
                              <a:latin typeface="Inter" panose="020B0604020202020204"/>
                              <a:ea typeface="Inter" panose="020B0604020202020204"/>
                            </a:rPr>
                            <a:t>+ w0 : số hạng tự do</a:t>
                          </a:r>
                        </a:p>
                        <a:p>
                          <a:r>
                            <a:rPr lang="vi-VN" dirty="0" smtClean="0">
                              <a:latin typeface="Inter" panose="020B0604020202020204"/>
                              <a:ea typeface="Inter" panose="020B0604020202020204"/>
                            </a:rPr>
                            <a:t>+ x = (x0, x1,…, xd): vector đặc trưng</a:t>
                          </a:r>
                        </a:p>
                        <a:p>
                          <a:r>
                            <a:rPr lang="vi-VN" dirty="0" smtClean="0">
                              <a:latin typeface="Inter" panose="020B0604020202020204"/>
                              <a:ea typeface="Inter" panose="020B0604020202020204"/>
                            </a:rPr>
                            <a:t>•Hàm mất mát:</a:t>
                          </a:r>
                          <a:endParaRPr lang="en-US" dirty="0" smtClean="0">
                            <a:latin typeface="Inter" panose="020B0604020202020204"/>
                            <a:ea typeface="Inter" panose="020B0604020202020204"/>
                          </a:endParaRPr>
                        </a:p>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𝑱</m:t>
                                </m:r>
                                <m:d>
                                  <m:dPr>
                                    <m:ctrlPr>
                                      <a:rPr lang="en-US" b="1" i="1" smtClean="0">
                                        <a:latin typeface="Cambria Math" panose="02040503050406030204" pitchFamily="18" charset="0"/>
                                      </a:rPr>
                                    </m:ctrlPr>
                                  </m:dPr>
                                  <m:e>
                                    <m:r>
                                      <a:rPr lang="en-US" b="1" i="1" smtClean="0">
                                        <a:latin typeface="Cambria Math" panose="02040503050406030204" pitchFamily="18" charset="0"/>
                                      </a:rPr>
                                      <m:t>𝑾</m:t>
                                    </m:r>
                                  </m:e>
                                </m:d>
                                <m:r>
                                  <a:rPr lang="en-US" b="1" i="1" smtClean="0">
                                    <a:latin typeface="Cambria Math" panose="02040503050406030204" pitchFamily="18" charset="0"/>
                                  </a:rPr>
                                  <m:t>=</m:t>
                                </m:r>
                                <m:nary>
                                  <m:naryPr>
                                    <m:chr m:val="∑"/>
                                    <m:supHide m:val="on"/>
                                    <m:ctrlPr>
                                      <a:rPr lang="en-US" b="1" i="1" smtClean="0">
                                        <a:latin typeface="Cambria Math" panose="02040503050406030204" pitchFamily="18" charset="0"/>
                                      </a:rPr>
                                    </m:ctrlPr>
                                  </m:naryPr>
                                  <m:sub>
                                    <m:sSub>
                                      <m:sSubPr>
                                        <m:ctrlPr>
                                          <a:rPr lang="en-US" b="1" i="1" smtClean="0">
                                            <a:latin typeface="Cambria Math" panose="02040503050406030204" pitchFamily="18" charset="0"/>
                                          </a:rPr>
                                        </m:ctrlPr>
                                      </m:sSubPr>
                                      <m:e>
                                        <m:r>
                                          <m:rPr>
                                            <m:brk m:alnAt="7"/>
                                          </m:rPr>
                                          <a:rPr lang="en-US" b="1" i="1" smtClean="0">
                                            <a:latin typeface="Cambria Math" panose="02040503050406030204" pitchFamily="18" charset="0"/>
                                          </a:rPr>
                                          <m:t>𝒙</m:t>
                                        </m:r>
                                      </m:e>
                                      <m:sub>
                                        <m:r>
                                          <m:rPr>
                                            <m:brk m:alnAt="7"/>
                                          </m:rPr>
                                          <a:rPr lang="en-US" b="1" i="1" smtClean="0">
                                            <a:latin typeface="Cambria Math" panose="02040503050406030204" pitchFamily="18" charset="0"/>
                                          </a:rPr>
                                          <m:t>𝒋</m:t>
                                        </m:r>
                                      </m:sub>
                                    </m:sSub>
                                    <m:r>
                                      <m:rPr>
                                        <m:brk m:alnAt="7"/>
                                      </m:rP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𝑴</m:t>
                                    </m:r>
                                  </m:sub>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 </m:t>
                                    </m:r>
                                    <m:sSup>
                                      <m:sSupPr>
                                        <m:ctrlPr>
                                          <a:rPr lang="en-US" b="1" i="1" smtClean="0">
                                            <a:latin typeface="Cambria Math" panose="02040503050406030204" pitchFamily="18" charset="0"/>
                                          </a:rPr>
                                        </m:ctrlPr>
                                      </m:sSupPr>
                                      <m:e>
                                        <m:r>
                                          <a:rPr lang="en-US" b="1" i="1" smtClean="0">
                                            <a:latin typeface="Cambria Math" panose="02040503050406030204" pitchFamily="18" charset="0"/>
                                          </a:rPr>
                                          <m:t>𝒘</m:t>
                                        </m:r>
                                      </m:e>
                                      <m:sup>
                                        <m:r>
                                          <a:rPr lang="en-US" b="1" i="1" smtClean="0">
                                            <a:latin typeface="Cambria Math" panose="02040503050406030204" pitchFamily="18" charset="0"/>
                                          </a:rPr>
                                          <m:t>𝒕</m:t>
                                        </m:r>
                                      </m:sup>
                                    </m:sSup>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e>
                                </m:nary>
                              </m:oMath>
                            </m:oMathPara>
                          </a14:m>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•Nghiệm của bài toán w: Tìm w sao cho hàm mất mát đạt GTNN = 0 (không có điểm dữ liệu nào bị phân lớp sai)</a:t>
                          </a:r>
                        </a:p>
                        <a:p>
                          <a:r>
                            <a:rPr lang="vi-VN" dirty="0" smtClean="0">
                              <a:latin typeface="Inter" panose="020B0604020202020204"/>
                              <a:ea typeface="Inter" panose="020B0604020202020204"/>
                            </a:rPr>
                            <a:t>oVới mỗi điểm phân lớp đúng -&gt; kết thúc thuật toán</a:t>
                          </a:r>
                        </a:p>
                        <a:p>
                          <a:r>
                            <a:rPr lang="vi-VN" dirty="0" smtClean="0">
                              <a:latin typeface="Inter" panose="020B0604020202020204"/>
                              <a:ea typeface="Inter" panose="020B0604020202020204"/>
                            </a:rPr>
                            <a:t>oVới mỗi điểm phân lớp sai nghiệm w được cập nhật lại:</a:t>
                          </a:r>
                        </a:p>
                        <a:p>
                          <a:pPr algn="ctr"/>
                          <a:r>
                            <a:rPr lang="vi-VN" dirty="0" smtClean="0">
                              <a:latin typeface="Inter" panose="020B0604020202020204"/>
                              <a:ea typeface="Inter" panose="020B0604020202020204"/>
                            </a:rPr>
                            <a:t>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r>
                                    <a:rPr lang="en-US" b="1" i="1" smtClean="0">
                                      <a:latin typeface="Cambria Math" panose="02040503050406030204" pitchFamily="18" charset="0"/>
                                    </a:rPr>
                                    <m:t>+</m:t>
                                  </m:r>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sSub>
                                <m:sSubPr>
                                  <m:ctrlPr>
                                    <a:rPr lang="en-US" b="1" i="1" smtClean="0">
                                      <a:latin typeface="Cambria Math" panose="02040503050406030204" pitchFamily="18" charset="0"/>
                                    </a:rPr>
                                  </m:ctrlPr>
                                </m:sSubPr>
                                <m:e>
                                  <m:r>
                                    <a:rPr lang="en-US" b="1" i="1" smtClean="0">
                                      <a:latin typeface="Cambria Math" panose="02040503050406030204" pitchFamily="18" charset="0"/>
                                    </a:rPr>
                                    <m:t>𝑿</m:t>
                                  </m:r>
                                </m:e>
                                <m:sub>
                                  <m:r>
                                    <a:rPr lang="en-US" b="1" i="1" smtClean="0">
                                      <a:latin typeface="Cambria Math" panose="02040503050406030204" pitchFamily="18" charset="0"/>
                                    </a:rPr>
                                    <m:t>𝒊</m:t>
                                  </m:r>
                                </m:sub>
                              </m:sSub>
                            </m:oMath>
                          </a14:m>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p:graphicFrame>
            <p:nvGraphicFramePr>
              <p:cNvPr id="32" name="Table 31"/>
              <p:cNvGraphicFramePr>
                <a:graphicFrameLocks noGrp="1"/>
              </p:cNvGraphicFramePr>
              <p:nvPr>
                <p:extLst>
                  <p:ext uri="{D42A27DB-BD31-4B8C-83A1-F6EECF244321}">
                    <p14:modId xmlns:p14="http://schemas.microsoft.com/office/powerpoint/2010/main" val="3496121194"/>
                  </p:ext>
                </p:extLst>
              </p:nvPr>
            </p:nvGraphicFramePr>
            <p:xfrm>
              <a:off x="645319" y="3333927"/>
              <a:ext cx="13114224" cy="4072707"/>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014155">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25142" t="-35152" r="-119795" b="-404"/>
                          </a:stretch>
                        </a:blip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104463" t="-35152" b="-404"/>
                          </a:stretch>
                        </a:blipFill>
                      </a:tcPr>
                    </a:tc>
                  </a:tr>
                </a:tbl>
              </a:graphicData>
            </a:graphic>
          </p:graphicFrame>
        </mc:Fallback>
      </mc:AlternateContent>
    </p:spTree>
    <p:extLst>
      <p:ext uri="{BB962C8B-B14F-4D97-AF65-F5344CB8AC3E}">
        <p14:creationId xmlns:p14="http://schemas.microsoft.com/office/powerpoint/2010/main" val="26629949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9818" y="240804"/>
            <a:ext cx="4810720" cy="601385"/>
          </a:xfrm>
          <a:prstGeom prst="rect">
            <a:avLst/>
          </a:prstGeom>
          <a:noFill/>
          <a:ln/>
        </p:spPr>
        <p:txBody>
          <a:bodyPr wrap="none" lIns="0" tIns="0" rIns="0" bIns="0" rtlCol="0" anchor="t"/>
          <a:lstStyle/>
          <a:p>
            <a:pPr marL="0" indent="0">
              <a:lnSpc>
                <a:spcPts val="4700"/>
              </a:lnSpc>
              <a:buNone/>
            </a:pPr>
            <a:r>
              <a:rPr lang="en-US" sz="3600" b="1" kern="0" spc="-114" dirty="0" smtClean="0">
                <a:solidFill>
                  <a:srgbClr val="000000"/>
                </a:solidFill>
                <a:latin typeface="Inter" pitchFamily="34" charset="0"/>
                <a:ea typeface="Inter" pitchFamily="34" charset="-122"/>
                <a:cs typeface="Inter" pitchFamily="34" charset="-120"/>
              </a:rPr>
              <a:t>Thuật </a:t>
            </a:r>
            <a:r>
              <a:rPr lang="en-US" sz="3600" b="1" kern="0" spc="-114" dirty="0">
                <a:solidFill>
                  <a:srgbClr val="000000"/>
                </a:solidFill>
                <a:latin typeface="Inter" pitchFamily="34" charset="0"/>
                <a:ea typeface="Inter" pitchFamily="34" charset="-122"/>
                <a:cs typeface="Inter" pitchFamily="34" charset="-120"/>
              </a:rPr>
              <a:t>toán ID3</a:t>
            </a:r>
            <a:endParaRPr lang="en-US" sz="3600" dirty="0"/>
          </a:p>
        </p:txBody>
      </p:sp>
      <p:pic>
        <p:nvPicPr>
          <p:cNvPr id="4" name="Image 1" descr="preencoded.png"/>
          <p:cNvPicPr>
            <a:picLocks noChangeAspect="1"/>
          </p:cNvPicPr>
          <p:nvPr/>
        </p:nvPicPr>
        <p:blipFill>
          <a:blip r:embed="rId4"/>
          <a:stretch>
            <a:fillRect/>
          </a:stretch>
        </p:blipFill>
        <p:spPr>
          <a:xfrm>
            <a:off x="6159818" y="2566333"/>
            <a:ext cx="962144" cy="1596751"/>
          </a:xfrm>
          <a:prstGeom prst="rect">
            <a:avLst/>
          </a:prstGeom>
        </p:spPr>
      </p:pic>
      <p:sp>
        <p:nvSpPr>
          <p:cNvPr id="5" name="Text 1"/>
          <p:cNvSpPr/>
          <p:nvPr/>
        </p:nvSpPr>
        <p:spPr>
          <a:xfrm>
            <a:off x="7410569" y="2594194"/>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root node</a:t>
            </a:r>
            <a:endParaRPr lang="en-US" sz="1850" dirty="0"/>
          </a:p>
        </p:txBody>
      </p:sp>
      <p:sp>
        <p:nvSpPr>
          <p:cNvPr id="6" name="Text 2"/>
          <p:cNvSpPr/>
          <p:nvPr/>
        </p:nvSpPr>
        <p:spPr>
          <a:xfrm>
            <a:off x="7464939" y="2887620"/>
            <a:ext cx="6546413" cy="1538883"/>
          </a:xfrm>
          <a:prstGeom prst="rect">
            <a:avLst/>
          </a:prstGeom>
          <a:noFill/>
          <a:ln/>
        </p:spPr>
        <p:txBody>
          <a:bodyPr wrap="square" lIns="0" tIns="0" rIns="0" bIns="0" rtlCol="0" anchor="t"/>
          <a:lstStyle/>
          <a:p>
            <a:pPr marL="0" indent="0" algn="l">
              <a:lnSpc>
                <a:spcPts val="2400"/>
              </a:lnSpc>
              <a:buNone/>
            </a:pPr>
            <a:endParaRPr lang="en-US" sz="1500" dirty="0"/>
          </a:p>
        </p:txBody>
      </p:sp>
      <p:pic>
        <p:nvPicPr>
          <p:cNvPr id="7" name="Image 2" descr="preencoded.png"/>
          <p:cNvPicPr>
            <a:picLocks noChangeAspect="1"/>
          </p:cNvPicPr>
          <p:nvPr/>
        </p:nvPicPr>
        <p:blipFill>
          <a:blip r:embed="rId5"/>
          <a:stretch>
            <a:fillRect/>
          </a:stretch>
        </p:blipFill>
        <p:spPr>
          <a:xfrm>
            <a:off x="6159818" y="4186046"/>
            <a:ext cx="962144" cy="1724144"/>
          </a:xfrm>
          <a:prstGeom prst="rect">
            <a:avLst/>
          </a:prstGeom>
        </p:spPr>
      </p:pic>
      <p:sp>
        <p:nvSpPr>
          <p:cNvPr id="8" name="Text 3"/>
          <p:cNvSpPr/>
          <p:nvPr/>
        </p:nvSpPr>
        <p:spPr>
          <a:xfrm>
            <a:off x="7437732" y="4220681"/>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child </a:t>
            </a:r>
            <a:r>
              <a:rPr lang="en-US" sz="1850" b="1" kern="0" spc="-57" dirty="0" smtClean="0">
                <a:solidFill>
                  <a:srgbClr val="272525"/>
                </a:solidFill>
                <a:latin typeface="Inter" pitchFamily="34" charset="0"/>
                <a:ea typeface="Inter" pitchFamily="34" charset="-122"/>
                <a:cs typeface="Inter" pitchFamily="34" charset="-120"/>
              </a:rPr>
              <a:t>node</a:t>
            </a:r>
            <a:endParaRPr lang="en-US" sz="1850" dirty="0"/>
          </a:p>
        </p:txBody>
      </p:sp>
      <p:sp>
        <p:nvSpPr>
          <p:cNvPr id="9" name="Text 4"/>
          <p:cNvSpPr/>
          <p:nvPr/>
        </p:nvSpPr>
        <p:spPr>
          <a:xfrm>
            <a:off x="5987932" y="5152998"/>
            <a:ext cx="6546413" cy="680782"/>
          </a:xfrm>
          <a:prstGeom prst="rect">
            <a:avLst/>
          </a:prstGeom>
          <a:noFill/>
          <a:ln/>
        </p:spPr>
        <p:txBody>
          <a:bodyPr wrap="square" lIns="0" tIns="0" rIns="0" bIns="0" rtlCol="0" anchor="t"/>
          <a:lstStyle/>
          <a:p>
            <a:pPr>
              <a:lnSpc>
                <a:spcPts val="2400"/>
              </a:lnSpc>
            </a:pPr>
            <a:endParaRPr lang="en-US" sz="1500" dirty="0"/>
          </a:p>
        </p:txBody>
      </p:sp>
      <p:pic>
        <p:nvPicPr>
          <p:cNvPr id="10" name="Image 3" descr="preencoded.png"/>
          <p:cNvPicPr>
            <a:picLocks noChangeAspect="1"/>
          </p:cNvPicPr>
          <p:nvPr/>
        </p:nvPicPr>
        <p:blipFill>
          <a:blip r:embed="rId6"/>
          <a:stretch>
            <a:fillRect/>
          </a:stretch>
        </p:blipFill>
        <p:spPr>
          <a:xfrm>
            <a:off x="6159818" y="5927658"/>
            <a:ext cx="962144" cy="2031921"/>
          </a:xfrm>
          <a:prstGeom prst="rect">
            <a:avLst/>
          </a:prstGeom>
        </p:spPr>
      </p:pic>
      <p:sp>
        <p:nvSpPr>
          <p:cNvPr id="11" name="Text 5"/>
          <p:cNvSpPr/>
          <p:nvPr/>
        </p:nvSpPr>
        <p:spPr>
          <a:xfrm>
            <a:off x="7464939" y="5948381"/>
            <a:ext cx="2734508"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Định nghĩa “information gain“ dựa trên thuộc tính x</a:t>
            </a:r>
            <a:endParaRPr lang="en-US" sz="1850" dirty="0"/>
          </a:p>
        </p:txBody>
      </p:sp>
      <p:sp>
        <p:nvSpPr>
          <p:cNvPr id="12" name="Text 6"/>
          <p:cNvSpPr/>
          <p:nvPr/>
        </p:nvSpPr>
        <p:spPr>
          <a:xfrm>
            <a:off x="7410568" y="6717506"/>
            <a:ext cx="6546413" cy="1231106"/>
          </a:xfrm>
          <a:prstGeom prst="rect">
            <a:avLst/>
          </a:prstGeom>
          <a:noFill/>
          <a:ln/>
        </p:spPr>
        <p:txBody>
          <a:bodyPr wrap="square" lIns="0" tIns="0" rIns="0" bIns="0" rtlCol="0" anchor="t"/>
          <a:lstStyle/>
          <a:p>
            <a:pPr marL="0" indent="0" algn="l">
              <a:lnSpc>
                <a:spcPts val="2400"/>
              </a:lnSpc>
              <a:buNone/>
            </a:pPr>
            <a:endParaRPr lang="en-US" sz="1500" dirty="0"/>
          </a:p>
        </p:txBody>
      </p:sp>
      <p:sp>
        <p:nvSpPr>
          <p:cNvPr id="13" name="TextBox 12"/>
          <p:cNvSpPr txBox="1"/>
          <p:nvPr/>
        </p:nvSpPr>
        <p:spPr>
          <a:xfrm>
            <a:off x="6159818" y="842189"/>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6159818" y="1337146"/>
            <a:ext cx="1191352" cy="461665"/>
          </a:xfrm>
          <a:prstGeom prst="rect">
            <a:avLst/>
          </a:prstGeom>
          <a:noFill/>
        </p:spPr>
        <p:txBody>
          <a:bodyPr wrap="none" rtlCol="0">
            <a:spAutoFit/>
          </a:bodyPr>
          <a:lstStyle/>
          <a:p>
            <a:r>
              <a:rPr lang="en-US" sz="2400" b="1" dirty="0" smtClean="0">
                <a:latin typeface="Inter"/>
                <a:ea typeface="Inter"/>
              </a:rPr>
              <a:t>Output</a:t>
            </a:r>
            <a:endParaRPr lang="en-US" sz="2400" b="1" dirty="0">
              <a:latin typeface="Inter"/>
              <a:ea typeface="Inter"/>
            </a:endParaRPr>
          </a:p>
        </p:txBody>
      </p:sp>
      <p:sp>
        <p:nvSpPr>
          <p:cNvPr id="15" name="TextBox 14"/>
          <p:cNvSpPr txBox="1"/>
          <p:nvPr/>
        </p:nvSpPr>
        <p:spPr>
          <a:xfrm>
            <a:off x="6159818" y="1832103"/>
            <a:ext cx="1277914" cy="461665"/>
          </a:xfrm>
          <a:prstGeom prst="rect">
            <a:avLst/>
          </a:prstGeom>
          <a:noFill/>
        </p:spPr>
        <p:txBody>
          <a:bodyPr wrap="none" rtlCol="0">
            <a:spAutoFit/>
          </a:bodyPr>
          <a:lstStyle/>
          <a:p>
            <a:r>
              <a:rPr lang="en-US" sz="2400" b="1" dirty="0" smtClean="0">
                <a:latin typeface="Inter"/>
                <a:ea typeface="Inter"/>
              </a:rPr>
              <a:t>Method</a:t>
            </a:r>
            <a:endParaRPr lang="en-US" sz="2400" b="1" dirty="0">
              <a:latin typeface="Inter"/>
              <a:ea typeface="Inter"/>
            </a:endParaRPr>
          </a:p>
        </p:txBody>
      </p:sp>
      <p:sp>
        <p:nvSpPr>
          <p:cNvPr id="16" name="TextBox 15"/>
          <p:cNvSpPr txBox="1"/>
          <p:nvPr/>
        </p:nvSpPr>
        <p:spPr>
          <a:xfrm>
            <a:off x="7410568" y="907533"/>
            <a:ext cx="3327578" cy="369332"/>
          </a:xfrm>
          <a:prstGeom prst="rect">
            <a:avLst/>
          </a:prstGeom>
          <a:noFill/>
        </p:spPr>
        <p:txBody>
          <a:bodyPr wrap="none" rtlCol="0">
            <a:spAutoFit/>
          </a:bodyPr>
          <a:lstStyle/>
          <a:p>
            <a:r>
              <a:rPr lang="vi-VN" dirty="0">
                <a:ea typeface="Inter"/>
              </a:rPr>
              <a:t>Là 1 tập DL đã được gán nhãn</a:t>
            </a:r>
            <a:endParaRPr lang="en-US" dirty="0">
              <a:latin typeface="Inter"/>
              <a:ea typeface="Inter"/>
            </a:endParaRPr>
          </a:p>
        </p:txBody>
      </p:sp>
      <p:sp>
        <p:nvSpPr>
          <p:cNvPr id="17" name="TextBox 16"/>
          <p:cNvSpPr txBox="1"/>
          <p:nvPr/>
        </p:nvSpPr>
        <p:spPr>
          <a:xfrm>
            <a:off x="7410569" y="1369818"/>
            <a:ext cx="2185214" cy="369332"/>
          </a:xfrm>
          <a:prstGeom prst="rect">
            <a:avLst/>
          </a:prstGeom>
          <a:noFill/>
        </p:spPr>
        <p:txBody>
          <a:bodyPr wrap="none" rtlCol="0">
            <a:spAutoFit/>
          </a:bodyPr>
          <a:lstStyle/>
          <a:p>
            <a:r>
              <a:rPr lang="vi-VN" dirty="0">
                <a:ea typeface="Inter" panose="020B0604020202020204"/>
              </a:rPr>
              <a:t>Là 1 cây quyết định</a:t>
            </a:r>
            <a:endParaRPr lang="en-US" dirty="0">
              <a:latin typeface="Inter" panose="020B0604020202020204"/>
              <a:ea typeface="Inter" panose="020B0604020202020204"/>
            </a:endParaRPr>
          </a:p>
        </p:txBody>
      </p:sp>
      <p:sp>
        <p:nvSpPr>
          <p:cNvPr id="18" name="TextBox 17"/>
          <p:cNvSpPr txBox="1"/>
          <p:nvPr/>
        </p:nvSpPr>
        <p:spPr>
          <a:xfrm>
            <a:off x="7410568" y="1798811"/>
            <a:ext cx="7110975" cy="646331"/>
          </a:xfrm>
          <a:prstGeom prst="rect">
            <a:avLst/>
          </a:prstGeom>
          <a:noFill/>
        </p:spPr>
        <p:txBody>
          <a:bodyPr wrap="square" rtlCol="0">
            <a:spAutoFit/>
          </a:bodyPr>
          <a:lstStyle/>
          <a:p>
            <a:pPr marL="0" lvl="1"/>
            <a:r>
              <a:rPr lang="vi-VN" dirty="0">
                <a:ea typeface="Inter" panose="020B0604020202020204"/>
              </a:rPr>
              <a:t>Sử dụng hàm “entropy“ để đo độ tinh khiết (purity) / độ vẩn đục   (impurity) của 1 phép phân </a:t>
            </a:r>
            <a:r>
              <a:rPr lang="vi-VN" dirty="0" smtClean="0">
                <a:ea typeface="Inter" panose="020B0604020202020204"/>
              </a:rPr>
              <a:t>chia</a:t>
            </a:r>
            <a:endParaRPr lang="en-US" sz="1600" dirty="0">
              <a:latin typeface="Inter" panose="020B0604020202020204"/>
              <a:ea typeface="Inter" panose="020B0604020202020204"/>
            </a:endParaRPr>
          </a:p>
        </p:txBody>
      </p:sp>
      <mc:AlternateContent xmlns:mc="http://schemas.openxmlformats.org/markup-compatibility/2006">
        <mc:Choice xmlns:a14="http://schemas.microsoft.com/office/drawing/2010/main" Requires="a14">
          <p:sp>
            <p:nvSpPr>
              <p:cNvPr id="19" name="TextBox 18"/>
              <p:cNvSpPr txBox="1"/>
              <p:nvPr/>
            </p:nvSpPr>
            <p:spPr>
              <a:xfrm>
                <a:off x="7410569" y="3056331"/>
                <a:ext cx="2773254" cy="872803"/>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𝑐</m:t>
                          </m:r>
                          <m:r>
                            <a:rPr lang="en-US" i="1">
                              <a:latin typeface="Cambria Math" panose="02040503050406030204" pitchFamily="18" charset="0"/>
                            </a:rPr>
                            <m:t>=1</m:t>
                          </m:r>
                        </m:sub>
                        <m:sup>
                          <m:r>
                            <a:rPr lang="en-US" i="1">
                              <a:latin typeface="Cambria Math" panose="02040503050406030204" pitchFamily="18" charset="0"/>
                            </a:rPr>
                            <m:t>𝐶</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m:rPr>
                              <m:sty m:val="p"/>
                            </m:rPr>
                            <a:rPr lang="en-US">
                              <a:latin typeface="Cambria Math" panose="02040503050406030204" pitchFamily="18" charset="0"/>
                            </a:rPr>
                            <m:t>log</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a:rPr lang="en-US" i="1">
                              <a:latin typeface="Cambria Math" panose="02040503050406030204" pitchFamily="18" charset="0"/>
                            </a:rPr>
                            <m:t>)</m:t>
                          </m:r>
                        </m:e>
                      </m:nary>
                    </m:oMath>
                  </m:oMathPara>
                </a14:m>
                <a:endParaRPr lang="en-US" dirty="0"/>
              </a:p>
            </p:txBody>
          </p:sp>
        </mc:Choice>
        <mc:Fallback>
          <p:sp>
            <p:nvSpPr>
              <p:cNvPr id="19" name="TextBox 18"/>
              <p:cNvSpPr txBox="1">
                <a:spLocks noRot="1" noChangeAspect="1" noMove="1" noResize="1" noEditPoints="1" noAdjustHandles="1" noChangeArrowheads="1" noChangeShapeType="1" noTextEdit="1"/>
              </p:cNvSpPr>
              <p:nvPr/>
            </p:nvSpPr>
            <p:spPr>
              <a:xfrm>
                <a:off x="7410569" y="3056331"/>
                <a:ext cx="2773254" cy="872803"/>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0" name="TextBox 19"/>
              <p:cNvSpPr txBox="1"/>
              <p:nvPr/>
            </p:nvSpPr>
            <p:spPr>
              <a:xfrm>
                <a:off x="7410569" y="4474503"/>
                <a:ext cx="2543838" cy="87120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𝐾</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𝑘</m:t>
                                  </m:r>
                                </m:sub>
                              </m:sSub>
                            </m:num>
                            <m:den>
                              <m:r>
                                <a:rPr lang="en-US" i="1">
                                  <a:latin typeface="Cambria Math" panose="02040503050406030204" pitchFamily="18" charset="0"/>
                                </a:rPr>
                                <m:t>𝑁</m:t>
                              </m:r>
                            </m:den>
                          </m:f>
                          <m:r>
                            <m:rPr>
                              <m:sty m:val="p"/>
                            </m:rPr>
                            <a:rPr lang="en-US">
                              <a:latin typeface="Cambria Math" panose="02040503050406030204" pitchFamily="18" charset="0"/>
                            </a:rPr>
                            <m:t>H</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𝑘</m:t>
                              </m:r>
                            </m:sub>
                          </m:sSub>
                          <m:r>
                            <a:rPr lang="en-US" i="1">
                              <a:latin typeface="Cambria Math" panose="02040503050406030204" pitchFamily="18" charset="0"/>
                            </a:rPr>
                            <m:t>)</m:t>
                          </m:r>
                        </m:e>
                      </m:nary>
                    </m:oMath>
                  </m:oMathPara>
                </a14:m>
                <a:endParaRPr lang="en-US" dirty="0"/>
              </a:p>
            </p:txBody>
          </p:sp>
        </mc:Choice>
        <mc:Fallback>
          <p:sp>
            <p:nvSpPr>
              <p:cNvPr id="20" name="TextBox 19"/>
              <p:cNvSpPr txBox="1">
                <a:spLocks noRot="1" noChangeAspect="1" noMove="1" noResize="1" noEditPoints="1" noAdjustHandles="1" noChangeArrowheads="1" noChangeShapeType="1" noTextEdit="1"/>
              </p:cNvSpPr>
              <p:nvPr/>
            </p:nvSpPr>
            <p:spPr>
              <a:xfrm>
                <a:off x="7410569" y="4474503"/>
                <a:ext cx="2543838" cy="871201"/>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1" name="TextBox 20"/>
              <p:cNvSpPr txBox="1"/>
              <p:nvPr/>
            </p:nvSpPr>
            <p:spPr>
              <a:xfrm>
                <a:off x="7437732" y="6313824"/>
                <a:ext cx="2748573" cy="64633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𝐺</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oMath>
                  </m:oMathPara>
                </a14:m>
                <a:endParaRPr lang="en-US" dirty="0"/>
              </a:p>
              <a:p>
                <a:endParaRPr lang="en-US" dirty="0"/>
              </a:p>
            </p:txBody>
          </p:sp>
        </mc:Choice>
        <mc:Fallback>
          <p:sp>
            <p:nvSpPr>
              <p:cNvPr id="21" name="TextBox 20"/>
              <p:cNvSpPr txBox="1">
                <a:spLocks noRot="1" noChangeAspect="1" noMove="1" noResize="1" noEditPoints="1" noAdjustHandles="1" noChangeArrowheads="1" noChangeShapeType="1" noTextEdit="1"/>
              </p:cNvSpPr>
              <p:nvPr/>
            </p:nvSpPr>
            <p:spPr>
              <a:xfrm>
                <a:off x="7437732" y="6313824"/>
                <a:ext cx="2748573" cy="646331"/>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2" name="TextBox 21"/>
              <p:cNvSpPr txBox="1"/>
              <p:nvPr/>
            </p:nvSpPr>
            <p:spPr>
              <a:xfrm>
                <a:off x="7464939" y="6745095"/>
                <a:ext cx="6410729" cy="731739"/>
              </a:xfrm>
              <a:prstGeom prst="rect">
                <a:avLst/>
              </a:prstGeom>
              <a:noFill/>
            </p:spPr>
            <p:txBody>
              <a:bodyPr wrap="none" rtlCol="0">
                <a:spAutoFit/>
              </a:bodyPr>
              <a:lstStyle/>
              <a:p>
                <a:pPr marL="0" lvl="2"/>
                <a:r>
                  <a:rPr lang="en-US" dirty="0">
                    <a:latin typeface="Inter" panose="020B0604020202020204"/>
                    <a:ea typeface="Inter" panose="020B0604020202020204"/>
                  </a:rPr>
                  <a:t>Tại mỗi node, thuộc tính được chọn được xác định dựa vào: </a:t>
                </a:r>
              </a:p>
              <a:p>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r>
                        <a:rPr lang="en-US" i="1">
                          <a:latin typeface="Cambria Math" panose="02040503050406030204" pitchFamily="18" charset="0"/>
                        </a:rPr>
                        <m:t>𝑎𝑟𝑔</m:t>
                      </m:r>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max</m:t>
                              </m:r>
                            </m:e>
                            <m:lim>
                              <m:r>
                                <a:rPr lang="en-US" i="1">
                                  <a:latin typeface="Cambria Math" panose="02040503050406030204" pitchFamily="18" charset="0"/>
                                </a:rPr>
                                <m:t>𝑥</m:t>
                              </m:r>
                            </m:lim>
                          </m:limLow>
                        </m:fName>
                        <m:e>
                          <m:r>
                            <a:rPr lang="en-US" i="1">
                              <a:latin typeface="Cambria Math" panose="02040503050406030204" pitchFamily="18" charset="0"/>
                            </a:rPr>
                            <m:t>𝐺</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i="1">
                                      <a:latin typeface="Cambria Math" panose="02040503050406030204" pitchFamily="18" charset="0"/>
                                    </a:rPr>
                                    <m:t>𝑥</m:t>
                                  </m:r>
                                </m:lim>
                              </m:limLow>
                            </m:fName>
                            <m:e>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e>
                      </m:func>
                    </m:oMath>
                  </m:oMathPara>
                </a14:m>
                <a:endParaRPr lang="en-US" dirty="0"/>
              </a:p>
            </p:txBody>
          </p:sp>
        </mc:Choice>
        <mc:Fallback>
          <p:sp>
            <p:nvSpPr>
              <p:cNvPr id="22" name="TextBox 21"/>
              <p:cNvSpPr txBox="1">
                <a:spLocks noRot="1" noChangeAspect="1" noMove="1" noResize="1" noEditPoints="1" noAdjustHandles="1" noChangeArrowheads="1" noChangeShapeType="1" noTextEdit="1"/>
              </p:cNvSpPr>
              <p:nvPr/>
            </p:nvSpPr>
            <p:spPr>
              <a:xfrm>
                <a:off x="7464939" y="6745095"/>
                <a:ext cx="6410729" cy="731739"/>
              </a:xfrm>
              <a:prstGeom prst="rect">
                <a:avLst/>
              </a:prstGeom>
              <a:blipFill rotWithShape="0">
                <a:blip r:embed="rId10"/>
                <a:stretch>
                  <a:fillRect l="-856" t="-4132"/>
                </a:stretch>
              </a:blipFill>
            </p:spPr>
            <p:txBody>
              <a:bodyPr/>
              <a:lstStyle/>
              <a:p>
                <a:r>
                  <a:rPr lang="en-US">
                    <a:noFill/>
                  </a:rPr>
                  <a:t> </a:t>
                </a:r>
              </a:p>
            </p:txBody>
          </p:sp>
        </mc:Fallback>
      </mc:AlternateContent>
    </p:spTree>
    <p:extLst>
      <p:ext uri="{BB962C8B-B14F-4D97-AF65-F5344CB8AC3E}">
        <p14:creationId xmlns:p14="http://schemas.microsoft.com/office/powerpoint/2010/main" val="535248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0575" y="190202"/>
            <a:ext cx="7014924" cy="705803"/>
          </a:xfrm>
          <a:prstGeom prst="rect">
            <a:avLst/>
          </a:prstGeom>
          <a:noFill/>
          <a:ln/>
        </p:spPr>
        <p:txBody>
          <a:bodyPr wrap="none" lIns="0" tIns="0" rIns="0" bIns="0" rtlCol="0" anchor="t"/>
          <a:lstStyle/>
          <a:p>
            <a:pPr marL="0" indent="0">
              <a:lnSpc>
                <a:spcPts val="5550"/>
              </a:lnSpc>
              <a:buNone/>
            </a:pPr>
            <a:r>
              <a:rPr lang="en-US" sz="4400" b="1" kern="0" spc="-133" dirty="0">
                <a:solidFill>
                  <a:srgbClr val="000000"/>
                </a:solidFill>
                <a:latin typeface="Inter" pitchFamily="34" charset="0"/>
                <a:ea typeface="Inter" pitchFamily="34" charset="-122"/>
                <a:cs typeface="Inter" pitchFamily="34" charset="-120"/>
              </a:rPr>
              <a:t>Thuật toán Neural Network</a:t>
            </a:r>
            <a:endParaRPr lang="en-US" sz="4400" dirty="0"/>
          </a:p>
        </p:txBody>
      </p:sp>
      <p:pic>
        <p:nvPicPr>
          <p:cNvPr id="4" name="Image 1" descr="preencoded.png"/>
          <p:cNvPicPr>
            <a:picLocks noChangeAspect="1"/>
          </p:cNvPicPr>
          <p:nvPr/>
        </p:nvPicPr>
        <p:blipFill>
          <a:blip r:embed="rId4"/>
          <a:stretch>
            <a:fillRect/>
          </a:stretch>
        </p:blipFill>
        <p:spPr>
          <a:xfrm>
            <a:off x="841245" y="3041622"/>
            <a:ext cx="1129308" cy="1576167"/>
          </a:xfrm>
          <a:prstGeom prst="rect">
            <a:avLst/>
          </a:prstGeom>
        </p:spPr>
      </p:pic>
      <p:sp>
        <p:nvSpPr>
          <p:cNvPr id="5" name="Text 1"/>
          <p:cNvSpPr/>
          <p:nvPr/>
        </p:nvSpPr>
        <p:spPr>
          <a:xfrm>
            <a:off x="2258616" y="3035880"/>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vào</a:t>
            </a:r>
            <a:endParaRPr lang="en-US" sz="2200" dirty="0"/>
          </a:p>
        </p:txBody>
      </p:sp>
      <p:sp>
        <p:nvSpPr>
          <p:cNvPr id="6" name="Text 2"/>
          <p:cNvSpPr/>
          <p:nvPr/>
        </p:nvSpPr>
        <p:spPr>
          <a:xfrm>
            <a:off x="2258613" y="3397085"/>
            <a:ext cx="6094809" cy="722709"/>
          </a:xfrm>
          <a:prstGeom prst="rect">
            <a:avLst/>
          </a:prstGeom>
          <a:noFill/>
          <a:ln/>
        </p:spPr>
        <p:txBody>
          <a:bodyPr wrap="square" lIns="0" tIns="0" rIns="0" bIns="0" rtlCol="0" anchor="t"/>
          <a:lstStyle/>
          <a:p>
            <a:pPr>
              <a:lnSpc>
                <a:spcPts val="2800"/>
              </a:lnSpc>
            </a:pPr>
            <a:r>
              <a:rPr lang="en-US" dirty="0">
                <a:latin typeface="Inter"/>
                <a:ea typeface="Inter"/>
              </a:rPr>
              <a:t>Nhận dữ liệu đầu vào từ các tập dữ liệu (các đặc trưng như temp, humidity, precipitation).</a:t>
            </a:r>
            <a:endParaRPr lang="en-US" dirty="0">
              <a:latin typeface="Inter"/>
              <a:ea typeface="Inter"/>
            </a:endParaRPr>
          </a:p>
        </p:txBody>
      </p:sp>
      <p:pic>
        <p:nvPicPr>
          <p:cNvPr id="7" name="Image 2" descr="preencoded.png"/>
          <p:cNvPicPr>
            <a:picLocks noChangeAspect="1"/>
          </p:cNvPicPr>
          <p:nvPr/>
        </p:nvPicPr>
        <p:blipFill>
          <a:blip r:embed="rId5"/>
          <a:stretch>
            <a:fillRect/>
          </a:stretch>
        </p:blipFill>
        <p:spPr>
          <a:xfrm>
            <a:off x="821597" y="4617789"/>
            <a:ext cx="1129308" cy="1576168"/>
          </a:xfrm>
          <a:prstGeom prst="rect">
            <a:avLst/>
          </a:prstGeom>
        </p:spPr>
      </p:pic>
      <p:sp>
        <p:nvSpPr>
          <p:cNvPr id="8" name="Text 3"/>
          <p:cNvSpPr/>
          <p:nvPr/>
        </p:nvSpPr>
        <p:spPr>
          <a:xfrm>
            <a:off x="2258614" y="4617789"/>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ẩn</a:t>
            </a:r>
            <a:endParaRPr lang="en-US" sz="2200" dirty="0"/>
          </a:p>
        </p:txBody>
      </p:sp>
      <p:sp>
        <p:nvSpPr>
          <p:cNvPr id="9" name="Text 4"/>
          <p:cNvSpPr/>
          <p:nvPr/>
        </p:nvSpPr>
        <p:spPr>
          <a:xfrm>
            <a:off x="2258614" y="5025135"/>
            <a:ext cx="6094809" cy="722709"/>
          </a:xfrm>
          <a:prstGeom prst="rect">
            <a:avLst/>
          </a:prstGeom>
          <a:noFill/>
          <a:ln/>
        </p:spPr>
        <p:txBody>
          <a:bodyPr wrap="square" lIns="0" tIns="0" rIns="0" bIns="0" rtlCol="0" anchor="t"/>
          <a:lstStyle/>
          <a:p>
            <a:pPr lvl="0"/>
            <a:r>
              <a:rPr lang="en-US" dirty="0">
                <a:latin typeface="Inter"/>
                <a:ea typeface="Inter"/>
              </a:rPr>
              <a:t>Xử lý dữ liệu và tạo ra các đặc trưng mới dựa trên trọng số liên kết giữa các nơ-ron. (Có thế có nhiều lớp)</a:t>
            </a:r>
          </a:p>
        </p:txBody>
      </p:sp>
      <p:pic>
        <p:nvPicPr>
          <p:cNvPr id="10" name="Image 3" descr="preencoded.png"/>
          <p:cNvPicPr>
            <a:picLocks noChangeAspect="1"/>
          </p:cNvPicPr>
          <p:nvPr/>
        </p:nvPicPr>
        <p:blipFill>
          <a:blip r:embed="rId6"/>
          <a:stretch>
            <a:fillRect/>
          </a:stretch>
        </p:blipFill>
        <p:spPr>
          <a:xfrm>
            <a:off x="815342" y="6193957"/>
            <a:ext cx="1129308" cy="1569337"/>
          </a:xfrm>
          <a:prstGeom prst="rect">
            <a:avLst/>
          </a:prstGeom>
        </p:spPr>
      </p:pic>
      <p:sp>
        <p:nvSpPr>
          <p:cNvPr id="11" name="Text 5"/>
          <p:cNvSpPr/>
          <p:nvPr/>
        </p:nvSpPr>
        <p:spPr>
          <a:xfrm>
            <a:off x="2258614" y="6199034"/>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ra</a:t>
            </a:r>
            <a:endParaRPr lang="en-US" sz="2200" dirty="0"/>
          </a:p>
        </p:txBody>
      </p:sp>
      <p:sp>
        <p:nvSpPr>
          <p:cNvPr id="12" name="Text 6"/>
          <p:cNvSpPr/>
          <p:nvPr/>
        </p:nvSpPr>
        <p:spPr>
          <a:xfrm>
            <a:off x="2258615" y="6590775"/>
            <a:ext cx="6094809" cy="722709"/>
          </a:xfrm>
          <a:prstGeom prst="rect">
            <a:avLst/>
          </a:prstGeom>
          <a:noFill/>
          <a:ln/>
        </p:spPr>
        <p:txBody>
          <a:bodyPr wrap="square" lIns="0" tIns="0" rIns="0" bIns="0" rtlCol="0" anchor="t"/>
          <a:lstStyle/>
          <a:p>
            <a:pPr marL="0" indent="0" algn="l">
              <a:lnSpc>
                <a:spcPts val="2800"/>
              </a:lnSpc>
              <a:buNone/>
            </a:pPr>
            <a:r>
              <a:rPr lang="en-US" sz="1750" kern="0" spc="-36" dirty="0">
                <a:solidFill>
                  <a:srgbClr val="272525"/>
                </a:solidFill>
                <a:latin typeface="Inter" pitchFamily="34" charset="0"/>
                <a:ea typeface="Inter" pitchFamily="34" charset="-122"/>
                <a:cs typeface="Inter" pitchFamily="34" charset="-120"/>
              </a:rPr>
              <a:t>Lớp đầu ra tạo ra dự đoán dựa trên các đặc trưng được tạo ra từ lớp ẩn.</a:t>
            </a:r>
            <a:endParaRPr lang="en-US" sz="1750" dirty="0"/>
          </a:p>
        </p:txBody>
      </p:sp>
      <p:sp>
        <p:nvSpPr>
          <p:cNvPr id="13" name="TextBox 12"/>
          <p:cNvSpPr txBox="1"/>
          <p:nvPr/>
        </p:nvSpPr>
        <p:spPr>
          <a:xfrm>
            <a:off x="790575" y="939548"/>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790575" y="1444756"/>
            <a:ext cx="1191352" cy="461665"/>
          </a:xfrm>
          <a:prstGeom prst="rect">
            <a:avLst/>
          </a:prstGeom>
          <a:noFill/>
        </p:spPr>
        <p:txBody>
          <a:bodyPr wrap="none" rtlCol="0">
            <a:spAutoFit/>
          </a:bodyPr>
          <a:lstStyle/>
          <a:p>
            <a:r>
              <a:rPr lang="en-US" sz="2400" b="1" dirty="0" smtClean="0">
                <a:latin typeface="Inter"/>
                <a:ea typeface="Inter"/>
              </a:rPr>
              <a:t>Output</a:t>
            </a:r>
          </a:p>
        </p:txBody>
      </p:sp>
      <p:sp>
        <p:nvSpPr>
          <p:cNvPr id="15" name="TextBox 14"/>
          <p:cNvSpPr txBox="1"/>
          <p:nvPr/>
        </p:nvSpPr>
        <p:spPr>
          <a:xfrm>
            <a:off x="790575" y="1947879"/>
            <a:ext cx="1277914" cy="461665"/>
          </a:xfrm>
          <a:prstGeom prst="rect">
            <a:avLst/>
          </a:prstGeom>
          <a:noFill/>
        </p:spPr>
        <p:txBody>
          <a:bodyPr wrap="none" rtlCol="0">
            <a:spAutoFit/>
          </a:bodyPr>
          <a:lstStyle/>
          <a:p>
            <a:r>
              <a:rPr lang="en-US" sz="2400" b="1" dirty="0" smtClean="0">
                <a:latin typeface="Inter"/>
                <a:ea typeface="Inter"/>
              </a:rPr>
              <a:t>Method</a:t>
            </a:r>
          </a:p>
        </p:txBody>
      </p:sp>
      <p:sp>
        <p:nvSpPr>
          <p:cNvPr id="16" name="TextBox 15"/>
          <p:cNvSpPr txBox="1"/>
          <p:nvPr/>
        </p:nvSpPr>
        <p:spPr>
          <a:xfrm>
            <a:off x="1981927" y="1027663"/>
            <a:ext cx="3327578" cy="369332"/>
          </a:xfrm>
          <a:prstGeom prst="rect">
            <a:avLst/>
          </a:prstGeom>
          <a:noFill/>
        </p:spPr>
        <p:txBody>
          <a:bodyPr wrap="none" rtlCol="0">
            <a:spAutoFit/>
          </a:bodyPr>
          <a:lstStyle/>
          <a:p>
            <a:r>
              <a:rPr lang="vi-VN" dirty="0"/>
              <a:t>Là 1 tập DL đã được gán nhãn</a:t>
            </a:r>
            <a:endParaRPr lang="en-US" dirty="0"/>
          </a:p>
        </p:txBody>
      </p:sp>
      <p:sp>
        <p:nvSpPr>
          <p:cNvPr id="17" name="TextBox 16"/>
          <p:cNvSpPr txBox="1"/>
          <p:nvPr/>
        </p:nvSpPr>
        <p:spPr>
          <a:xfrm>
            <a:off x="1981927" y="1490922"/>
            <a:ext cx="2172390" cy="369332"/>
          </a:xfrm>
          <a:prstGeom prst="rect">
            <a:avLst/>
          </a:prstGeom>
          <a:noFill/>
        </p:spPr>
        <p:txBody>
          <a:bodyPr wrap="none" rtlCol="0">
            <a:spAutoFit/>
          </a:bodyPr>
          <a:lstStyle/>
          <a:p>
            <a:pPr lvl="0"/>
            <a:r>
              <a:rPr lang="en-US" dirty="0">
                <a:latin typeface="Inter"/>
                <a:ea typeface="Inter"/>
              </a:rPr>
              <a:t>Là 1 vecto dự </a:t>
            </a:r>
            <a:r>
              <a:rPr lang="en-US" dirty="0" smtClean="0">
                <a:latin typeface="Inter"/>
                <a:ea typeface="Inter"/>
              </a:rPr>
              <a:t>đoán</a:t>
            </a:r>
            <a:endParaRPr lang="en-US" dirty="0">
              <a:latin typeface="Inter"/>
              <a:ea typeface="Inter"/>
            </a:endParaRPr>
          </a:p>
        </p:txBody>
      </p:sp>
      <p:sp>
        <p:nvSpPr>
          <p:cNvPr id="19" name="TextBox 18"/>
          <p:cNvSpPr txBox="1"/>
          <p:nvPr/>
        </p:nvSpPr>
        <p:spPr>
          <a:xfrm>
            <a:off x="1215319" y="2413345"/>
            <a:ext cx="3243196" cy="430887"/>
          </a:xfrm>
          <a:prstGeom prst="rect">
            <a:avLst/>
          </a:prstGeom>
          <a:noFill/>
        </p:spPr>
        <p:txBody>
          <a:bodyPr wrap="none" rtlCol="0">
            <a:spAutoFit/>
          </a:bodyPr>
          <a:lstStyle/>
          <a:p>
            <a:r>
              <a:rPr lang="en-US" sz="2200" b="1" dirty="0" smtClean="0">
                <a:latin typeface="Inter"/>
                <a:ea typeface="Inter"/>
              </a:rPr>
              <a:t> Cấu trúc mạng nơ-ron</a:t>
            </a:r>
            <a:endParaRPr lang="en-US" sz="2200" b="1" dirty="0">
              <a:latin typeface="Inter"/>
              <a:ea typeface="Inter"/>
            </a:endParaRPr>
          </a:p>
        </p:txBody>
      </p:sp>
      <p:pic>
        <p:nvPicPr>
          <p:cNvPr id="20" name="Image 1" descr="preencoded.png"/>
          <p:cNvPicPr>
            <a:picLocks noChangeAspect="1"/>
          </p:cNvPicPr>
          <p:nvPr/>
        </p:nvPicPr>
        <p:blipFill>
          <a:blip r:embed="rId7"/>
          <a:stretch>
            <a:fillRect/>
          </a:stretch>
        </p:blipFill>
        <p:spPr>
          <a:xfrm>
            <a:off x="920587" y="2460076"/>
            <a:ext cx="337423" cy="33742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72321" y="695325"/>
            <a:ext cx="4732258" cy="421719"/>
          </a:xfrm>
          <a:prstGeom prst="rect">
            <a:avLst/>
          </a:prstGeom>
          <a:noFill/>
          <a:ln/>
        </p:spPr>
        <p:txBody>
          <a:bodyPr wrap="none" lIns="0" tIns="0" rIns="0" bIns="0" rtlCol="0" anchor="t"/>
          <a:lstStyle/>
          <a:p>
            <a:pPr marL="0" indent="0">
              <a:lnSpc>
                <a:spcPts val="3300"/>
              </a:lnSpc>
              <a:buNone/>
            </a:pPr>
            <a:r>
              <a:rPr lang="en-US" sz="4400" b="1" kern="0" spc="-80" dirty="0" smtClean="0">
                <a:solidFill>
                  <a:srgbClr val="000000"/>
                </a:solidFill>
                <a:latin typeface="Inter" pitchFamily="34" charset="0"/>
                <a:ea typeface="Inter" pitchFamily="34" charset="-122"/>
                <a:cs typeface="Inter" pitchFamily="34" charset="-120"/>
              </a:rPr>
              <a:t>Thuật </a:t>
            </a:r>
            <a:r>
              <a:rPr lang="en-US" sz="4400" b="1" kern="0" spc="-80" dirty="0">
                <a:solidFill>
                  <a:srgbClr val="000000"/>
                </a:solidFill>
                <a:latin typeface="Inter" pitchFamily="34" charset="0"/>
                <a:ea typeface="Inter" pitchFamily="34" charset="-122"/>
                <a:cs typeface="Inter" pitchFamily="34" charset="-120"/>
              </a:rPr>
              <a:t>toán Neural Networks</a:t>
            </a:r>
            <a:endParaRPr lang="en-US" sz="4400" dirty="0"/>
          </a:p>
        </p:txBody>
      </p:sp>
      <p:pic>
        <p:nvPicPr>
          <p:cNvPr id="7" name="Image 2" descr="preencoded.png"/>
          <p:cNvPicPr>
            <a:picLocks noChangeAspect="1"/>
          </p:cNvPicPr>
          <p:nvPr/>
        </p:nvPicPr>
        <p:blipFill>
          <a:blip r:embed="rId4"/>
          <a:stretch>
            <a:fillRect/>
          </a:stretch>
        </p:blipFill>
        <p:spPr>
          <a:xfrm>
            <a:off x="472321" y="1347877"/>
            <a:ext cx="518101" cy="518101"/>
          </a:xfrm>
          <a:prstGeom prst="rect">
            <a:avLst/>
          </a:prstGeom>
        </p:spPr>
      </p:pic>
      <p:sp>
        <p:nvSpPr>
          <p:cNvPr id="8" name="Text 3"/>
          <p:cNvSpPr/>
          <p:nvPr/>
        </p:nvSpPr>
        <p:spPr>
          <a:xfrm>
            <a:off x="1151334" y="1540518"/>
            <a:ext cx="1687116" cy="288281"/>
          </a:xfrm>
          <a:prstGeom prst="rect">
            <a:avLst/>
          </a:prstGeom>
          <a:noFill/>
          <a:ln/>
        </p:spPr>
        <p:txBody>
          <a:bodyPr wrap="none" lIns="0" tIns="0" rIns="0" bIns="0" rtlCol="0" anchor="t"/>
          <a:lstStyle/>
          <a:p>
            <a:pPr marL="0" indent="0" algn="l">
              <a:lnSpc>
                <a:spcPts val="1650"/>
              </a:lnSpc>
              <a:buNone/>
            </a:pPr>
            <a:r>
              <a:rPr lang="en-US" sz="2200" b="1" kern="0" spc="-40" dirty="0">
                <a:solidFill>
                  <a:srgbClr val="272525"/>
                </a:solidFill>
                <a:latin typeface="Inter" pitchFamily="34" charset="0"/>
                <a:ea typeface="Inter" pitchFamily="34" charset="-122"/>
                <a:cs typeface="Inter" pitchFamily="34" charset="-120"/>
              </a:rPr>
              <a:t>Hàm kích hoạt</a:t>
            </a:r>
            <a:endParaRPr lang="en-US" sz="2200" dirty="0"/>
          </a:p>
        </p:txBody>
      </p:sp>
      <p:sp>
        <p:nvSpPr>
          <p:cNvPr id="9" name="Text 4"/>
          <p:cNvSpPr/>
          <p:nvPr/>
        </p:nvSpPr>
        <p:spPr>
          <a:xfrm>
            <a:off x="472321" y="2045494"/>
            <a:ext cx="8199358" cy="1814632"/>
          </a:xfrm>
          <a:prstGeom prst="rect">
            <a:avLst/>
          </a:prstGeom>
          <a:noFill/>
          <a:ln/>
        </p:spPr>
        <p:txBody>
          <a:bodyPr wrap="square" lIns="0" tIns="0" rIns="0" bIns="0" rtlCol="0" anchor="t"/>
          <a:lstStyle/>
          <a:p>
            <a:pPr lvl="0"/>
            <a:r>
              <a:rPr lang="en-US" dirty="0">
                <a:latin typeface="Inter" panose="020B0604020202020204"/>
                <a:ea typeface="Inter" panose="020B0604020202020204"/>
              </a:rPr>
              <a:t>Mỗi nơ-ron trong mạng sử dụng 1 hàm kích hoạt để quyết định xem có kích hoạt tín hiệu tới nơ-ron tiếp theo hay không. Các hàm phổ biến:</a:t>
            </a:r>
          </a:p>
          <a:p>
            <a:pPr marL="285750" lvl="0" indent="-285750">
              <a:buFont typeface="Arial" panose="020B0604020202020204" pitchFamily="34" charset="0"/>
              <a:buChar char="•"/>
            </a:pPr>
            <a:r>
              <a:rPr lang="en-US" dirty="0">
                <a:latin typeface="Inter" panose="020B0604020202020204"/>
                <a:ea typeface="Inter" panose="020B0604020202020204"/>
              </a:rPr>
              <a:t>Sigmoid: Được dùng cho bài toán phân loại nhị phân </a:t>
            </a:r>
          </a:p>
          <a:p>
            <a:pPr marL="285750" lvl="0" indent="-285750">
              <a:buFont typeface="Arial" panose="020B0604020202020204" pitchFamily="34" charset="0"/>
              <a:buChar char="•"/>
            </a:pPr>
            <a:r>
              <a:rPr lang="en-US" dirty="0">
                <a:latin typeface="Inter" panose="020B0604020202020204"/>
                <a:ea typeface="Inter" panose="020B0604020202020204"/>
              </a:rPr>
              <a:t>ReLU: Phổ biến trong các mạng sâu </a:t>
            </a:r>
          </a:p>
          <a:p>
            <a:pPr marL="285750" lvl="0" indent="-285750">
              <a:buFont typeface="Arial" panose="020B0604020202020204" pitchFamily="34" charset="0"/>
              <a:buChar char="•"/>
            </a:pPr>
            <a:r>
              <a:rPr lang="en-US" dirty="0">
                <a:latin typeface="Inter" panose="020B0604020202020204"/>
                <a:ea typeface="Inter" panose="020B0604020202020204"/>
              </a:rPr>
              <a:t>Softmax: Dùng cho bài toán phân loại đa lớp (có nhiều nhãn như sun, rain, driz, snow, fog, …)</a:t>
            </a:r>
          </a:p>
        </p:txBody>
      </p:sp>
      <p:pic>
        <p:nvPicPr>
          <p:cNvPr id="10" name="Image 3" descr="preencoded.png"/>
          <p:cNvPicPr>
            <a:picLocks noChangeAspect="1"/>
          </p:cNvPicPr>
          <p:nvPr/>
        </p:nvPicPr>
        <p:blipFill>
          <a:blip r:embed="rId5"/>
          <a:stretch>
            <a:fillRect/>
          </a:stretch>
        </p:blipFill>
        <p:spPr>
          <a:xfrm>
            <a:off x="472321" y="4020001"/>
            <a:ext cx="496159" cy="496159"/>
          </a:xfrm>
          <a:prstGeom prst="rect">
            <a:avLst/>
          </a:prstGeom>
        </p:spPr>
      </p:pic>
      <p:sp>
        <p:nvSpPr>
          <p:cNvPr id="11" name="Text 5"/>
          <p:cNvSpPr/>
          <p:nvPr/>
        </p:nvSpPr>
        <p:spPr>
          <a:xfrm>
            <a:off x="548521" y="5236097"/>
            <a:ext cx="1687116"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2" name="Text 6"/>
          <p:cNvSpPr/>
          <p:nvPr/>
        </p:nvSpPr>
        <p:spPr>
          <a:xfrm>
            <a:off x="472321" y="4665621"/>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Để đánh giá độ chính xác của dự đoán, mạng nơ-ron sử dụng một hàm mất mát. Với bài toán phân loại, phổ biến là </a:t>
            </a:r>
            <a:r>
              <a:rPr lang="en-US" b="1" dirty="0">
                <a:latin typeface="Inter" panose="020B0604020202020204"/>
                <a:ea typeface="Inter" panose="020B0604020202020204"/>
              </a:rPr>
              <a:t>Cross-Entropy Loss</a:t>
            </a:r>
            <a:endParaRPr lang="en-US" dirty="0">
              <a:latin typeface="Inter" panose="020B0604020202020204"/>
              <a:ea typeface="Inter" panose="020B0604020202020204"/>
            </a:endParaRPr>
          </a:p>
        </p:txBody>
      </p:sp>
      <p:pic>
        <p:nvPicPr>
          <p:cNvPr id="13" name="Image 4" descr="preencoded.png"/>
          <p:cNvPicPr>
            <a:picLocks noChangeAspect="1"/>
          </p:cNvPicPr>
          <p:nvPr/>
        </p:nvPicPr>
        <p:blipFill>
          <a:blip r:embed="rId6"/>
          <a:stretch>
            <a:fillRect/>
          </a:stretch>
        </p:blipFill>
        <p:spPr>
          <a:xfrm>
            <a:off x="472320" y="5631617"/>
            <a:ext cx="496159" cy="496159"/>
          </a:xfrm>
          <a:prstGeom prst="rect">
            <a:avLst/>
          </a:prstGeom>
        </p:spPr>
      </p:pic>
      <p:sp>
        <p:nvSpPr>
          <p:cNvPr id="14" name="Text 7"/>
          <p:cNvSpPr/>
          <p:nvPr/>
        </p:nvSpPr>
        <p:spPr>
          <a:xfrm>
            <a:off x="472321" y="6810494"/>
            <a:ext cx="2188964"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5" name="Text 8"/>
          <p:cNvSpPr/>
          <p:nvPr/>
        </p:nvSpPr>
        <p:spPr>
          <a:xfrm>
            <a:off x="548521" y="6312434"/>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Mạng nơ-ron được huấn luyện bằng cách điều chỉnh trọng số giữa các nơ-ron thông qua quá trình lan truyền ngược, nhằm giảm thiểu hàm mất mát. Trọng số được cập nhật dựa trên thuật toán tối ưu hóa (</a:t>
            </a:r>
            <a:r>
              <a:rPr lang="en-US" b="1" dirty="0">
                <a:latin typeface="Inter" panose="020B0604020202020204"/>
                <a:ea typeface="Inter" panose="020B0604020202020204"/>
              </a:rPr>
              <a:t>Optimization Algorithm</a:t>
            </a:r>
            <a:r>
              <a:rPr lang="en-US" dirty="0">
                <a:latin typeface="Inter" panose="020B0604020202020204"/>
                <a:ea typeface="Inter" panose="020B0604020202020204"/>
              </a:rPr>
              <a:t>), phổ biến là </a:t>
            </a:r>
            <a:r>
              <a:rPr lang="en-US" b="1" dirty="0">
                <a:latin typeface="Inter" panose="020B0604020202020204"/>
                <a:ea typeface="Inter" panose="020B0604020202020204"/>
              </a:rPr>
              <a:t>Gradient Descent</a:t>
            </a:r>
            <a:endParaRPr lang="en-US" dirty="0">
              <a:latin typeface="Inter" panose="020B0604020202020204"/>
              <a:ea typeface="Inter" panose="020B0604020202020204"/>
            </a:endParaRPr>
          </a:p>
        </p:txBody>
      </p:sp>
      <p:sp>
        <p:nvSpPr>
          <p:cNvPr id="16" name="TextBox 15"/>
          <p:cNvSpPr txBox="1"/>
          <p:nvPr/>
        </p:nvSpPr>
        <p:spPr>
          <a:xfrm>
            <a:off x="1783081" y="4516160"/>
            <a:ext cx="45719" cy="369332"/>
          </a:xfrm>
          <a:prstGeom prst="rect">
            <a:avLst/>
          </a:prstGeom>
          <a:noFill/>
        </p:spPr>
        <p:txBody>
          <a:bodyPr wrap="square" rtlCol="0">
            <a:spAutoFit/>
          </a:bodyPr>
          <a:lstStyle/>
          <a:p>
            <a:endParaRPr lang="en-US" dirty="0"/>
          </a:p>
        </p:txBody>
      </p:sp>
      <p:sp>
        <p:nvSpPr>
          <p:cNvPr id="17" name="TextBox 16"/>
          <p:cNvSpPr txBox="1"/>
          <p:nvPr/>
        </p:nvSpPr>
        <p:spPr>
          <a:xfrm>
            <a:off x="1045112" y="4052636"/>
            <a:ext cx="1899559"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Hàm mất </a:t>
            </a:r>
            <a:r>
              <a:rPr lang="en-US" sz="2200" b="1" kern="0" spc="-40" dirty="0" smtClean="0">
                <a:solidFill>
                  <a:srgbClr val="272525"/>
                </a:solidFill>
                <a:latin typeface="Inter" pitchFamily="34" charset="0"/>
                <a:ea typeface="Inter" pitchFamily="34" charset="-122"/>
                <a:cs typeface="Inter" pitchFamily="34" charset="-120"/>
              </a:rPr>
              <a:t>mát</a:t>
            </a:r>
            <a:endParaRPr lang="en-US" sz="2200" dirty="0"/>
          </a:p>
        </p:txBody>
      </p:sp>
      <p:sp>
        <p:nvSpPr>
          <p:cNvPr id="18" name="TextBox 17"/>
          <p:cNvSpPr txBox="1"/>
          <p:nvPr/>
        </p:nvSpPr>
        <p:spPr>
          <a:xfrm>
            <a:off x="1044851" y="5664252"/>
            <a:ext cx="3909404"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Thuật toán lan truyền </a:t>
            </a:r>
            <a:r>
              <a:rPr lang="en-US" sz="2200" b="1" kern="0" spc="-40" dirty="0" smtClean="0">
                <a:solidFill>
                  <a:srgbClr val="272525"/>
                </a:solidFill>
                <a:latin typeface="Inter" pitchFamily="34" charset="0"/>
                <a:ea typeface="Inter" pitchFamily="34" charset="-122"/>
                <a:cs typeface="Inter" pitchFamily="34" charset="-120"/>
              </a:rPr>
              <a:t>ngược</a:t>
            </a:r>
            <a:endParaRPr lang="en-US" sz="2200" dirty="0"/>
          </a:p>
        </p:txBody>
      </p:sp>
    </p:spTree>
    <p:extLst>
      <p:ext uri="{BB962C8B-B14F-4D97-AF65-F5344CB8AC3E}">
        <p14:creationId xmlns:p14="http://schemas.microsoft.com/office/powerpoint/2010/main" val="2798082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276" y="979646"/>
            <a:ext cx="6943249" cy="608171"/>
          </a:xfrm>
          <a:prstGeom prst="rect">
            <a:avLst/>
          </a:prstGeom>
          <a:noFill/>
          <a:ln/>
        </p:spPr>
        <p:txBody>
          <a:bodyPr wrap="none" lIns="0" tIns="0" rIns="0" bIns="0" rtlCol="0" anchor="t"/>
          <a:lstStyle/>
          <a:p>
            <a:pPr marL="0" indent="0">
              <a:lnSpc>
                <a:spcPts val="4750"/>
              </a:lnSpc>
              <a:buNone/>
            </a:pPr>
            <a:r>
              <a:rPr lang="en-US" sz="3800" b="1" kern="0" spc="-115" dirty="0" smtClean="0">
                <a:solidFill>
                  <a:srgbClr val="000000"/>
                </a:solidFill>
                <a:latin typeface="Inter" pitchFamily="34" charset="0"/>
                <a:ea typeface="Inter" pitchFamily="34" charset="-122"/>
              </a:rPr>
              <a:t>Ưu điểm và nhược điểm</a:t>
            </a:r>
          </a:p>
        </p:txBody>
      </p:sp>
      <p:sp>
        <p:nvSpPr>
          <p:cNvPr id="4" name="Shape 1"/>
          <p:cNvSpPr/>
          <p:nvPr/>
        </p:nvSpPr>
        <p:spPr>
          <a:xfrm>
            <a:off x="681276" y="1879759"/>
            <a:ext cx="7781449" cy="5370195"/>
          </a:xfrm>
          <a:prstGeom prst="roundRect">
            <a:avLst>
              <a:gd name="adj" fmla="val 1522"/>
            </a:avLst>
          </a:prstGeom>
          <a:noFill/>
          <a:ln w="7620">
            <a:solidFill>
              <a:srgbClr val="000000">
                <a:alpha val="8000"/>
              </a:srgbClr>
            </a:solidFill>
            <a:prstDash val="solid"/>
          </a:ln>
        </p:spPr>
      </p:sp>
      <p:sp>
        <p:nvSpPr>
          <p:cNvPr id="5" name="Shape 2"/>
          <p:cNvSpPr/>
          <p:nvPr/>
        </p:nvSpPr>
        <p:spPr>
          <a:xfrm>
            <a:off x="688896" y="1887379"/>
            <a:ext cx="7765375" cy="560070"/>
          </a:xfrm>
          <a:prstGeom prst="rect">
            <a:avLst/>
          </a:prstGeom>
          <a:solidFill>
            <a:srgbClr val="FFFFFF">
              <a:alpha val="4000"/>
            </a:srgbClr>
          </a:solidFill>
          <a:ln/>
        </p:spPr>
      </p:sp>
      <p:sp>
        <p:nvSpPr>
          <p:cNvPr id="6" name="Text 3"/>
          <p:cNvSpPr/>
          <p:nvPr/>
        </p:nvSpPr>
        <p:spPr>
          <a:xfrm>
            <a:off x="884277"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a:t>
            </a:r>
            <a:endParaRPr lang="en-US" sz="1500" dirty="0"/>
          </a:p>
        </p:txBody>
      </p:sp>
      <p:sp>
        <p:nvSpPr>
          <p:cNvPr id="7" name="Text 4"/>
          <p:cNvSpPr/>
          <p:nvPr/>
        </p:nvSpPr>
        <p:spPr>
          <a:xfrm>
            <a:off x="3476268" y="2011680"/>
            <a:ext cx="219146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Ưu điểm</a:t>
            </a:r>
            <a:endParaRPr lang="en-US" sz="1500" dirty="0"/>
          </a:p>
        </p:txBody>
      </p:sp>
      <p:sp>
        <p:nvSpPr>
          <p:cNvPr id="8" name="Text 5"/>
          <p:cNvSpPr/>
          <p:nvPr/>
        </p:nvSpPr>
        <p:spPr>
          <a:xfrm>
            <a:off x="6064448"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Nhược điểm</a:t>
            </a:r>
            <a:endParaRPr lang="en-US" sz="1500" dirty="0"/>
          </a:p>
        </p:txBody>
      </p:sp>
      <p:sp>
        <p:nvSpPr>
          <p:cNvPr id="9" name="Shape 6"/>
          <p:cNvSpPr/>
          <p:nvPr/>
        </p:nvSpPr>
        <p:spPr>
          <a:xfrm>
            <a:off x="688896" y="2447449"/>
            <a:ext cx="7765375" cy="1494473"/>
          </a:xfrm>
          <a:prstGeom prst="rect">
            <a:avLst/>
          </a:prstGeom>
          <a:solidFill>
            <a:srgbClr val="000000">
              <a:alpha val="4000"/>
            </a:srgbClr>
          </a:solidFill>
          <a:ln/>
        </p:spPr>
      </p:sp>
      <p:sp>
        <p:nvSpPr>
          <p:cNvPr id="10" name="Text 7"/>
          <p:cNvSpPr/>
          <p:nvPr/>
        </p:nvSpPr>
        <p:spPr>
          <a:xfrm>
            <a:off x="884277" y="2571750"/>
            <a:ext cx="219527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Perceptron Learning Algorithm</a:t>
            </a:r>
            <a:endParaRPr lang="en-US" sz="1500" dirty="0"/>
          </a:p>
        </p:txBody>
      </p:sp>
      <p:sp>
        <p:nvSpPr>
          <p:cNvPr id="11" name="Text 8"/>
          <p:cNvSpPr/>
          <p:nvPr/>
        </p:nvSpPr>
        <p:spPr>
          <a:xfrm>
            <a:off x="3476268" y="2571750"/>
            <a:ext cx="219146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đơn giản, dễ triển khai.</a:t>
            </a:r>
            <a:endParaRPr lang="en-US" sz="1500" dirty="0"/>
          </a:p>
        </p:txBody>
      </p:sp>
      <p:sp>
        <p:nvSpPr>
          <p:cNvPr id="12" name="Text 9"/>
          <p:cNvSpPr/>
          <p:nvPr/>
        </p:nvSpPr>
        <p:spPr>
          <a:xfrm>
            <a:off x="6064448" y="2571750"/>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Chỉ phù hợp với bài toán phân loại nhị phân. Khả năng xử lý dữ liệu phức tạp hạn chế.</a:t>
            </a:r>
            <a:endParaRPr lang="en-US" sz="1500" dirty="0"/>
          </a:p>
        </p:txBody>
      </p:sp>
      <p:sp>
        <p:nvSpPr>
          <p:cNvPr id="13" name="Shape 10"/>
          <p:cNvSpPr/>
          <p:nvPr/>
        </p:nvSpPr>
        <p:spPr>
          <a:xfrm>
            <a:off x="688896" y="3941921"/>
            <a:ext cx="7765375" cy="1805940"/>
          </a:xfrm>
          <a:prstGeom prst="rect">
            <a:avLst/>
          </a:prstGeom>
          <a:solidFill>
            <a:srgbClr val="FFFFFF">
              <a:alpha val="4000"/>
            </a:srgbClr>
          </a:solidFill>
          <a:ln/>
        </p:spPr>
      </p:sp>
      <p:sp>
        <p:nvSpPr>
          <p:cNvPr id="14" name="Text 11"/>
          <p:cNvSpPr/>
          <p:nvPr/>
        </p:nvSpPr>
        <p:spPr>
          <a:xfrm>
            <a:off x="884277" y="4066222"/>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ID3</a:t>
            </a:r>
            <a:endParaRPr lang="en-US" sz="1500" dirty="0"/>
          </a:p>
        </p:txBody>
      </p:sp>
      <p:sp>
        <p:nvSpPr>
          <p:cNvPr id="15" name="Text 12"/>
          <p:cNvSpPr/>
          <p:nvPr/>
        </p:nvSpPr>
        <p:spPr>
          <a:xfrm>
            <a:off x="3476268" y="4066222"/>
            <a:ext cx="219146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hiệu quả trong việc xây dựng cây quyết định. Dễ giải thích kết quả.</a:t>
            </a:r>
            <a:endParaRPr lang="en-US" sz="1500" dirty="0"/>
          </a:p>
        </p:txBody>
      </p:sp>
      <p:sp>
        <p:nvSpPr>
          <p:cNvPr id="16" name="Text 13"/>
          <p:cNvSpPr/>
          <p:nvPr/>
        </p:nvSpPr>
        <p:spPr>
          <a:xfrm>
            <a:off x="6064448" y="4066222"/>
            <a:ext cx="2195274" cy="1557338"/>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Có thể bị quá khớp (overfitting) với tập dữ liệu huấn luyện. Không phù hợp với dữ liệu có nhiều thuộc tính.</a:t>
            </a:r>
            <a:endParaRPr lang="en-US" sz="1500" dirty="0"/>
          </a:p>
        </p:txBody>
      </p:sp>
      <p:sp>
        <p:nvSpPr>
          <p:cNvPr id="17" name="Shape 14"/>
          <p:cNvSpPr/>
          <p:nvPr/>
        </p:nvSpPr>
        <p:spPr>
          <a:xfrm>
            <a:off x="688896" y="5747861"/>
            <a:ext cx="7765375" cy="1494473"/>
          </a:xfrm>
          <a:prstGeom prst="rect">
            <a:avLst/>
          </a:prstGeom>
          <a:solidFill>
            <a:srgbClr val="000000">
              <a:alpha val="4000"/>
            </a:srgbClr>
          </a:solidFill>
          <a:ln/>
        </p:spPr>
      </p:sp>
      <p:sp>
        <p:nvSpPr>
          <p:cNvPr id="18" name="Text 15"/>
          <p:cNvSpPr/>
          <p:nvPr/>
        </p:nvSpPr>
        <p:spPr>
          <a:xfrm>
            <a:off x="884277" y="5872163"/>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Neural Networks</a:t>
            </a:r>
            <a:endParaRPr lang="en-US" sz="1500" dirty="0"/>
          </a:p>
        </p:txBody>
      </p:sp>
      <p:sp>
        <p:nvSpPr>
          <p:cNvPr id="19" name="Text 16"/>
          <p:cNvSpPr/>
          <p:nvPr/>
        </p:nvSpPr>
        <p:spPr>
          <a:xfrm>
            <a:off x="3476268" y="5872163"/>
            <a:ext cx="2191464" cy="934403"/>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Khả năng xử lý dữ liệu phức tạp cao. Có thể xử lý dữ liệu phi tuyến tính.</a:t>
            </a:r>
            <a:endParaRPr lang="en-US" sz="1500" dirty="0"/>
          </a:p>
        </p:txBody>
      </p:sp>
      <p:sp>
        <p:nvSpPr>
          <p:cNvPr id="20" name="Text 17"/>
          <p:cNvSpPr/>
          <p:nvPr/>
        </p:nvSpPr>
        <p:spPr>
          <a:xfrm>
            <a:off x="6064448" y="5872163"/>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phức tạp, cần nhiều dữ liệu huấn luyện. Khó giải thích kết quả.</a:t>
            </a:r>
            <a:endParaRPr lang="en-US" sz="1500" dirty="0"/>
          </a:p>
        </p:txBody>
      </p:sp>
    </p:spTree>
    <p:extLst>
      <p:ext uri="{BB962C8B-B14F-4D97-AF65-F5344CB8AC3E}">
        <p14:creationId xmlns:p14="http://schemas.microsoft.com/office/powerpoint/2010/main" val="11325984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254" y="888802"/>
            <a:ext cx="7539514" cy="660559"/>
          </a:xfrm>
          <a:prstGeom prst="rect">
            <a:avLst/>
          </a:prstGeom>
          <a:noFill/>
          <a:ln/>
        </p:spPr>
        <p:txBody>
          <a:bodyPr wrap="none" lIns="0" tIns="0" rIns="0" bIns="0" rtlCol="0" anchor="t"/>
          <a:lstStyle/>
          <a:p>
            <a:pPr marL="0" indent="0">
              <a:lnSpc>
                <a:spcPts val="5200"/>
              </a:lnSpc>
              <a:buNone/>
            </a:pPr>
            <a:r>
              <a:rPr lang="en-US" sz="4150" b="1" kern="0" spc="-125" dirty="0">
                <a:solidFill>
                  <a:srgbClr val="000000"/>
                </a:solidFill>
                <a:latin typeface="Inter" pitchFamily="34" charset="0"/>
                <a:ea typeface="Inter" pitchFamily="34" charset="-122"/>
                <a:cs typeface="Inter" pitchFamily="34" charset="-120"/>
              </a:rPr>
              <a:t>Phần 2: Ứng dụng trong thực tế</a:t>
            </a:r>
            <a:endParaRPr lang="en-US" sz="4150" dirty="0"/>
          </a:p>
        </p:txBody>
      </p:sp>
      <p:sp>
        <p:nvSpPr>
          <p:cNvPr id="4" name="Shape 1"/>
          <p:cNvSpPr/>
          <p:nvPr/>
        </p:nvSpPr>
        <p:spPr>
          <a:xfrm>
            <a:off x="6226254" y="1866424"/>
            <a:ext cx="7664291" cy="1571149"/>
          </a:xfrm>
          <a:prstGeom prst="roundRect">
            <a:avLst>
              <a:gd name="adj" fmla="val 5651"/>
            </a:avLst>
          </a:prstGeom>
          <a:solidFill>
            <a:srgbClr val="DADBF1"/>
          </a:solidFill>
          <a:ln w="7620">
            <a:solidFill>
              <a:srgbClr val="C0C1D7"/>
            </a:solidFill>
            <a:prstDash val="solid"/>
          </a:ln>
        </p:spPr>
      </p:sp>
      <p:sp>
        <p:nvSpPr>
          <p:cNvPr id="5" name="Text 2"/>
          <p:cNvSpPr/>
          <p:nvPr/>
        </p:nvSpPr>
        <p:spPr>
          <a:xfrm>
            <a:off x="6445210" y="2085380"/>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báo thời tiết</a:t>
            </a:r>
            <a:endParaRPr lang="en-US" sz="2050" dirty="0"/>
          </a:p>
        </p:txBody>
      </p:sp>
      <p:sp>
        <p:nvSpPr>
          <p:cNvPr id="6" name="Text 3"/>
          <p:cNvSpPr/>
          <p:nvPr/>
        </p:nvSpPr>
        <p:spPr>
          <a:xfrm>
            <a:off x="6445210" y="2542342"/>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học máy được sử dụng để dự báo thời tiết dựa trên các dữ liệu lịch sử về thời tiết, thông tin về địa hình, khí hậu, v.v.</a:t>
            </a:r>
            <a:endParaRPr lang="en-US" sz="1650" dirty="0"/>
          </a:p>
        </p:txBody>
      </p:sp>
      <p:sp>
        <p:nvSpPr>
          <p:cNvPr id="7" name="Shape 4"/>
          <p:cNvSpPr/>
          <p:nvPr/>
        </p:nvSpPr>
        <p:spPr>
          <a:xfrm>
            <a:off x="6226254" y="3648908"/>
            <a:ext cx="7664291" cy="1909286"/>
          </a:xfrm>
          <a:prstGeom prst="roundRect">
            <a:avLst>
              <a:gd name="adj" fmla="val 4650"/>
            </a:avLst>
          </a:prstGeom>
          <a:solidFill>
            <a:srgbClr val="DADBF1"/>
          </a:solidFill>
          <a:ln w="7620">
            <a:solidFill>
              <a:srgbClr val="C0C1D7"/>
            </a:solidFill>
            <a:prstDash val="solid"/>
          </a:ln>
        </p:spPr>
      </p:sp>
      <p:sp>
        <p:nvSpPr>
          <p:cNvPr id="8" name="Text 5"/>
          <p:cNvSpPr/>
          <p:nvPr/>
        </p:nvSpPr>
        <p:spPr>
          <a:xfrm>
            <a:off x="6445210" y="3867864"/>
            <a:ext cx="3132773"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Phân loại các kiểu thời tiết</a:t>
            </a:r>
            <a:endParaRPr lang="en-US" sz="2050" dirty="0"/>
          </a:p>
        </p:txBody>
      </p:sp>
      <p:sp>
        <p:nvSpPr>
          <p:cNvPr id="9" name="Text 6"/>
          <p:cNvSpPr/>
          <p:nvPr/>
        </p:nvSpPr>
        <p:spPr>
          <a:xfrm>
            <a:off x="6445210" y="4324826"/>
            <a:ext cx="7226379" cy="1014413"/>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phân loại như Perceptron Learning Algorithm và ID3 có thể được sử dụng để phân loại các kiểu thời tiết như nắng, mưa, tuyết, sương mù, v.v.</a:t>
            </a:r>
            <a:endParaRPr lang="en-US" sz="1650" dirty="0"/>
          </a:p>
        </p:txBody>
      </p:sp>
      <p:sp>
        <p:nvSpPr>
          <p:cNvPr id="10" name="Shape 7"/>
          <p:cNvSpPr/>
          <p:nvPr/>
        </p:nvSpPr>
        <p:spPr>
          <a:xfrm>
            <a:off x="6226254" y="5769531"/>
            <a:ext cx="7664291" cy="1571149"/>
          </a:xfrm>
          <a:prstGeom prst="roundRect">
            <a:avLst>
              <a:gd name="adj" fmla="val 5651"/>
            </a:avLst>
          </a:prstGeom>
          <a:solidFill>
            <a:srgbClr val="DADBF1"/>
          </a:solidFill>
          <a:ln w="7620">
            <a:solidFill>
              <a:srgbClr val="C0C1D7"/>
            </a:solidFill>
            <a:prstDash val="solid"/>
          </a:ln>
        </p:spPr>
      </p:sp>
      <p:sp>
        <p:nvSpPr>
          <p:cNvPr id="11" name="Text 8"/>
          <p:cNvSpPr/>
          <p:nvPr/>
        </p:nvSpPr>
        <p:spPr>
          <a:xfrm>
            <a:off x="6445210" y="5988487"/>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đoán lượng mưa</a:t>
            </a:r>
            <a:endParaRPr lang="en-US" sz="2050" dirty="0"/>
          </a:p>
        </p:txBody>
      </p:sp>
      <p:sp>
        <p:nvSpPr>
          <p:cNvPr id="12" name="Text 9"/>
          <p:cNvSpPr/>
          <p:nvPr/>
        </p:nvSpPr>
        <p:spPr>
          <a:xfrm>
            <a:off x="6445210" y="6445448"/>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hồi quy như Neural Network có thể được sử dụng để dự đoán lượng mưa dựa trên các thông số thời tiết khác.</a:t>
            </a:r>
            <a:endParaRPr lang="en-US" sz="16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1600</Words>
  <Application>Microsoft Office PowerPoint</Application>
  <PresentationFormat>Custom</PresentationFormat>
  <Paragraphs>146</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Cambria Math</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16</cp:revision>
  <dcterms:created xsi:type="dcterms:W3CDTF">2024-09-15T13:23:36Z</dcterms:created>
  <dcterms:modified xsi:type="dcterms:W3CDTF">2024-09-15T15:37:59Z</dcterms:modified>
</cp:coreProperties>
</file>